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7" r:id="rId3"/>
    <p:sldId id="259" r:id="rId4"/>
    <p:sldId id="261" r:id="rId5"/>
    <p:sldId id="262" r:id="rId6"/>
    <p:sldId id="263" r:id="rId7"/>
    <p:sldId id="264" r:id="rId8"/>
    <p:sldId id="297" r:id="rId9"/>
    <p:sldId id="270" r:id="rId10"/>
    <p:sldId id="271" r:id="rId11"/>
    <p:sldId id="272" r:id="rId12"/>
    <p:sldId id="273" r:id="rId13"/>
    <p:sldId id="274" r:id="rId14"/>
    <p:sldId id="275" r:id="rId15"/>
    <p:sldId id="311" r:id="rId16"/>
    <p:sldId id="276" r:id="rId17"/>
    <p:sldId id="278" r:id="rId18"/>
    <p:sldId id="309" r:id="rId19"/>
    <p:sldId id="279" r:id="rId20"/>
    <p:sldId id="284" r:id="rId21"/>
    <p:sldId id="283" r:id="rId22"/>
    <p:sldId id="286" r:id="rId23"/>
    <p:sldId id="312" r:id="rId24"/>
    <p:sldId id="313" r:id="rId25"/>
    <p:sldId id="314" r:id="rId26"/>
    <p:sldId id="315" r:id="rId27"/>
    <p:sldId id="316" r:id="rId28"/>
    <p:sldId id="317" r:id="rId29"/>
    <p:sldId id="319" r:id="rId30"/>
    <p:sldId id="318" r:id="rId31"/>
    <p:sldId id="320" r:id="rId32"/>
    <p:sldId id="321" r:id="rId33"/>
    <p:sldId id="322" r:id="rId34"/>
    <p:sldId id="323" r:id="rId35"/>
    <p:sldId id="324" r:id="rId36"/>
    <p:sldId id="325" r:id="rId37"/>
    <p:sldId id="326" r:id="rId38"/>
    <p:sldId id="327" r:id="rId39"/>
    <p:sldId id="328" r:id="rId40"/>
    <p:sldId id="329" r:id="rId41"/>
    <p:sldId id="330" r:id="rId4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6C72"/>
    <a:srgbClr val="FFCCCC"/>
    <a:srgbClr val="9A9DD2"/>
    <a:srgbClr val="690D46"/>
    <a:srgbClr val="CC00CC"/>
    <a:srgbClr val="0C10C4"/>
    <a:srgbClr val="C50B3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13" d="100"/>
          <a:sy n="13" d="100"/>
        </p:scale>
        <p:origin x="205"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5EC97A-4D2D-4E81-85B5-406C183DA77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FBBDB09F-1E5D-430E-911D-5E033FFCF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FD76990C-4AC3-448F-A808-8CE703A201DA}"/>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BE3D471F-7057-4199-82C9-06A987149A2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521EEFBC-36AA-4BCC-9268-4ED1D16CDE38}"/>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120891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5B435E-A63C-4550-A18D-36F7639C1FB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A08CE6D6-5D28-449D-B773-3D3F0E33BF9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830DD3CC-60F7-4B82-8021-F434E6ABCDF4}"/>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2EA61D48-B44E-4D21-BC1A-65751EDA4C0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E143E1DD-76A9-46BB-B34C-0233390FF6FE}"/>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418881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D5BD3CA-3221-45EC-8209-CA2D53A7C384}"/>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9243536C-F41E-4CAA-9975-5629FA2CC401}"/>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4E2C7F3-A224-47CD-88A1-E755253FC97C}"/>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9BF807ED-B7C1-4299-8A59-07DEF1E1905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B2D34DC-81F0-4652-9A9A-9DC624F377A1}"/>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395567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15/10/1443</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400825407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44202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15/10/1443</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87660050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57775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6358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521404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9930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9798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44C11F-DD7E-47F2-9BE9-14CA080DB8B7}"/>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B54FE0D5-4E05-4878-A4C3-2E6D2FEC7B2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E37310A6-3F2A-49F0-8F42-E7A6A0C311EE}"/>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B0B00B26-D578-464B-9B22-E8C2FE7888DE}"/>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64DFA226-52B1-4BD0-92B6-384122D972D8}"/>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3611520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Tree>
    <p:extLst>
      <p:ext uri="{BB962C8B-B14F-4D97-AF65-F5344CB8AC3E}">
        <p14:creationId xmlns:p14="http://schemas.microsoft.com/office/powerpoint/2010/main" val="785297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551669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217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2C6B30-78E8-43C5-A1CE-EF13FC39140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0501E12-5520-4C5C-82EB-2B3D623DD4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D1C06497-6623-4AEE-8C28-18FFE4AAC6A7}"/>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92E60E46-8ACF-45BB-9662-0596EE2D4ED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0AC11B2-F68F-477A-990C-6E653938F24F}"/>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4247984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1AC70D1-A14F-4A5D-998F-91EC2E6194C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FE765990-F126-452C-A4D9-ED543F89FA8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DB0B8805-8345-4D9D-AA6F-B8C991745A2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234E8BB1-AF71-470E-9AAD-CD87EC5A186B}"/>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6" name="عنصر نائب للتذييل 5">
            <a:extLst>
              <a:ext uri="{FF2B5EF4-FFF2-40B4-BE49-F238E27FC236}">
                <a16:creationId xmlns:a16="http://schemas.microsoft.com/office/drawing/2014/main" id="{2802A79C-7092-46E9-87E1-1F2BBD75B055}"/>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22B52E26-5D47-41B9-B7D6-69CD03BC674F}"/>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79346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EB2E56-6BCD-43CE-88BA-271AC2E16225}"/>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279C566E-AED3-4EBF-825E-687122CDD2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1474C6A-1D3B-49F6-8C5B-091FC4E8E5C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91458E2-F5B4-48CB-BBB3-A08CB19B6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01064D2A-5CD0-477B-9109-12CD4E34CED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B507A69A-D935-4AED-89DB-11F7B95F8000}"/>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8" name="عنصر نائب للتذييل 7">
            <a:extLst>
              <a:ext uri="{FF2B5EF4-FFF2-40B4-BE49-F238E27FC236}">
                <a16:creationId xmlns:a16="http://schemas.microsoft.com/office/drawing/2014/main" id="{4DCF06FD-33FD-43AF-9392-E270355E81D6}"/>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0A2DF855-92AD-44B0-8BCB-976CF8CB5DAE}"/>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125659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FF5A6A-6365-4460-ABC3-0D1C77C86A3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E06BDF9B-F3C5-42FA-ABA1-C7E5A6867E6E}"/>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4" name="عنصر نائب للتذييل 3">
            <a:extLst>
              <a:ext uri="{FF2B5EF4-FFF2-40B4-BE49-F238E27FC236}">
                <a16:creationId xmlns:a16="http://schemas.microsoft.com/office/drawing/2014/main" id="{71E8C0F5-9985-4E87-8D82-13868C63FC02}"/>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9461ED68-85B9-4119-B7FE-E6545F89D7B1}"/>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82574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BDE19AA-8B37-40A1-8C03-2AF4CF1401B8}"/>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3" name="عنصر نائب للتذييل 2">
            <a:extLst>
              <a:ext uri="{FF2B5EF4-FFF2-40B4-BE49-F238E27FC236}">
                <a16:creationId xmlns:a16="http://schemas.microsoft.com/office/drawing/2014/main" id="{234811D6-1757-465B-82D5-EEA0E22A6202}"/>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3E45F1AD-DB92-4540-B804-AB26A90B065C}"/>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419414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591019D-CAD4-4C70-B043-6296FAA1BA4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B31B751C-5807-4F01-9CFD-544FD3136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5B8FCC09-074F-43A0-AE79-7C7D21A06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8AB4D0D-8419-47CC-8AA2-612E1215E997}"/>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6" name="عنصر نائب للتذييل 5">
            <a:extLst>
              <a:ext uri="{FF2B5EF4-FFF2-40B4-BE49-F238E27FC236}">
                <a16:creationId xmlns:a16="http://schemas.microsoft.com/office/drawing/2014/main" id="{0E401291-2706-4652-AA5B-CCEB1E08BE35}"/>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1576BDEB-9617-446A-8AF7-FA075BD63D9C}"/>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255463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412EB0-A548-4135-84EF-228AF2DE75A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89E8DA63-0C5D-4C0F-81FC-D7BBFD50F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0478CAA5-2594-41D0-BCA8-56CEA936C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91E5FC8-69CD-48DC-8FA9-5CF797596C9F}"/>
              </a:ext>
            </a:extLst>
          </p:cNvPr>
          <p:cNvSpPr>
            <a:spLocks noGrp="1"/>
          </p:cNvSpPr>
          <p:nvPr>
            <p:ph type="dt" sz="half" idx="10"/>
          </p:nvPr>
        </p:nvSpPr>
        <p:spPr/>
        <p:txBody>
          <a:bodyPr/>
          <a:lstStyle/>
          <a:p>
            <a:fld id="{BD1299D5-9404-4E0A-9A39-8428D8458395}" type="datetimeFigureOut">
              <a:rPr lang="ar-IQ" smtClean="0"/>
              <a:t>15/10/1443</a:t>
            </a:fld>
            <a:endParaRPr lang="ar-IQ"/>
          </a:p>
        </p:txBody>
      </p:sp>
      <p:sp>
        <p:nvSpPr>
          <p:cNvPr id="6" name="عنصر نائب للتذييل 5">
            <a:extLst>
              <a:ext uri="{FF2B5EF4-FFF2-40B4-BE49-F238E27FC236}">
                <a16:creationId xmlns:a16="http://schemas.microsoft.com/office/drawing/2014/main" id="{6259D583-5D06-4055-8F92-D39B5B16FBBE}"/>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427D65B6-904B-4A45-B71A-0DA731F1298E}"/>
              </a:ext>
            </a:extLst>
          </p:cNvPr>
          <p:cNvSpPr>
            <a:spLocks noGrp="1"/>
          </p:cNvSpPr>
          <p:nvPr>
            <p:ph type="sldNum" sz="quarter" idx="12"/>
          </p:nvPr>
        </p:nvSpPr>
        <p:spPr/>
        <p:txBody>
          <a:bodyPr/>
          <a:lstStyle/>
          <a:p>
            <a:fld id="{6ECA5511-E047-4F10-97A7-8A3FA900A027}" type="slidenum">
              <a:rPr lang="ar-IQ" smtClean="0"/>
              <a:t>‹#›</a:t>
            </a:fld>
            <a:endParaRPr lang="ar-IQ"/>
          </a:p>
        </p:txBody>
      </p:sp>
    </p:spTree>
    <p:extLst>
      <p:ext uri="{BB962C8B-B14F-4D97-AF65-F5344CB8AC3E}">
        <p14:creationId xmlns:p14="http://schemas.microsoft.com/office/powerpoint/2010/main" val="217335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F78A0AAE-89A4-421B-9344-2C67D4FA3CB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A49C7852-04D5-48AD-B674-5418A0B08A3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C703B5F5-9B36-4592-8ED2-A3A8F7F5423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1299D5-9404-4E0A-9A39-8428D8458395}" type="datetimeFigureOut">
              <a:rPr lang="ar-IQ" smtClean="0"/>
              <a:t>15/10/1443</a:t>
            </a:fld>
            <a:endParaRPr lang="ar-IQ"/>
          </a:p>
        </p:txBody>
      </p:sp>
      <p:sp>
        <p:nvSpPr>
          <p:cNvPr id="5" name="عنصر نائب للتذييل 4">
            <a:extLst>
              <a:ext uri="{FF2B5EF4-FFF2-40B4-BE49-F238E27FC236}">
                <a16:creationId xmlns:a16="http://schemas.microsoft.com/office/drawing/2014/main" id="{E5B448A3-AD74-418D-B8E5-54E844E3F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05C50FDB-A47D-436E-95C1-A80F53E2420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CA5511-E047-4F10-97A7-8A3FA900A027}" type="slidenum">
              <a:rPr lang="ar-IQ" smtClean="0"/>
              <a:t>‹#›</a:t>
            </a:fld>
            <a:endParaRPr lang="ar-IQ"/>
          </a:p>
        </p:txBody>
      </p:sp>
    </p:spTree>
    <p:extLst>
      <p:ext uri="{BB962C8B-B14F-4D97-AF65-F5344CB8AC3E}">
        <p14:creationId xmlns:p14="http://schemas.microsoft.com/office/powerpoint/2010/main" val="215522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15/10/1443</a:t>
            </a:fld>
            <a:endParaRPr lang="ar-SA">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4183472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7400" y="1371600"/>
            <a:ext cx="7851648" cy="2273424"/>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br>
              <a:rPr lang="ar-IQ" sz="4800" dirty="0">
                <a:solidFill>
                  <a:srgbClr val="FFFF00"/>
                </a:solidFill>
              </a:rPr>
            </a:br>
            <a:br>
              <a:rPr lang="ar-IQ" sz="4800" dirty="0">
                <a:solidFill>
                  <a:srgbClr val="FFFF00"/>
                </a:solidFill>
              </a:rPr>
            </a:br>
            <a:br>
              <a:rPr lang="ar-IQ" sz="4800" dirty="0">
                <a:solidFill>
                  <a:srgbClr val="FFFF00"/>
                </a:solidFill>
              </a:rPr>
            </a:br>
            <a:r>
              <a:rPr lang="ar-IQ" sz="4800" dirty="0">
                <a:solidFill>
                  <a:srgbClr val="FFFF00"/>
                </a:solidFill>
              </a:rPr>
              <a:t>جامعة البصرة </a:t>
            </a:r>
            <a:br>
              <a:rPr lang="ar-IQ" sz="4800" dirty="0">
                <a:solidFill>
                  <a:srgbClr val="FFFF00"/>
                </a:solidFill>
              </a:rPr>
            </a:br>
            <a:r>
              <a:rPr lang="ar-IQ" sz="4800" dirty="0">
                <a:solidFill>
                  <a:srgbClr val="002060"/>
                </a:solidFill>
              </a:rPr>
              <a:t>كلية التربية / القرنة</a:t>
            </a:r>
            <a:br>
              <a:rPr lang="ar-IQ" sz="4800" dirty="0">
                <a:solidFill>
                  <a:srgbClr val="FFFF00"/>
                </a:solidFill>
              </a:rPr>
            </a:br>
            <a:endParaRPr lang="ar-IQ" sz="4000" dirty="0">
              <a:solidFill>
                <a:srgbClr val="FFFF00"/>
              </a:solidFill>
            </a:endParaRPr>
          </a:p>
        </p:txBody>
      </p:sp>
      <p:sp>
        <p:nvSpPr>
          <p:cNvPr id="3" name="عنوان فرعي 2"/>
          <p:cNvSpPr>
            <a:spLocks noGrp="1"/>
          </p:cNvSpPr>
          <p:nvPr>
            <p:ph type="subTitle" idx="1"/>
          </p:nvPr>
        </p:nvSpPr>
        <p:spPr>
          <a:xfrm>
            <a:off x="2711624" y="3861048"/>
            <a:ext cx="6400800" cy="1944216"/>
          </a:xfrm>
        </p:spPr>
        <p:style>
          <a:lnRef idx="0">
            <a:schemeClr val="accent5"/>
          </a:lnRef>
          <a:fillRef idx="3">
            <a:schemeClr val="accent5"/>
          </a:fillRef>
          <a:effectRef idx="3">
            <a:schemeClr val="accent5"/>
          </a:effectRef>
          <a:fontRef idx="minor">
            <a:schemeClr val="lt1"/>
          </a:fontRef>
        </p:style>
        <p:txBody>
          <a:bodyPr>
            <a:normAutofit/>
          </a:bodyPr>
          <a:lstStyle/>
          <a:p>
            <a:pPr lvl="0" algn="ctr">
              <a:buClr>
                <a:srgbClr val="0BD0D9"/>
              </a:buClr>
            </a:pPr>
            <a:endParaRPr lang="ar-IQ" sz="4000" dirty="0">
              <a:solidFill>
                <a:srgbClr val="FF0000"/>
              </a:solidFill>
            </a:endParaRPr>
          </a:p>
          <a:p>
            <a:pPr lvl="0" algn="ctr">
              <a:buClr>
                <a:srgbClr val="0BD0D9"/>
              </a:buClr>
            </a:pPr>
            <a:r>
              <a:rPr lang="ar-IQ" sz="4000" dirty="0">
                <a:solidFill>
                  <a:srgbClr val="FF0000"/>
                </a:solidFill>
              </a:rPr>
              <a:t>قسم اللغة العربية</a:t>
            </a: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2207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9260210" y="0"/>
            <a:ext cx="1407790" cy="1192072"/>
          </a:xfrm>
          <a:prstGeom prst="rect">
            <a:avLst/>
          </a:prstGeom>
          <a:noFill/>
          <a:ln>
            <a:noFill/>
          </a:ln>
        </p:spPr>
      </p:pic>
    </p:spTree>
    <p:extLst>
      <p:ext uri="{BB962C8B-B14F-4D97-AF65-F5344CB8AC3E}">
        <p14:creationId xmlns:p14="http://schemas.microsoft.com/office/powerpoint/2010/main" val="34467573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E243B17D-8979-46FB-8C70-B65D77BB64E1}"/>
              </a:ext>
            </a:extLst>
          </p:cNvPr>
          <p:cNvSpPr txBox="1"/>
          <p:nvPr/>
        </p:nvSpPr>
        <p:spPr>
          <a:xfrm>
            <a:off x="64892" y="0"/>
            <a:ext cx="12127107" cy="6186309"/>
          </a:xfrm>
          <a:prstGeom prst="rect">
            <a:avLst/>
          </a:prstGeom>
          <a:solidFill>
            <a:schemeClr val="accent1"/>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يعزى </a:t>
            </a:r>
            <a:r>
              <a:rPr kumimoji="0" lang="ar-IQ" sz="3600" b="0" i="0" u="none" strike="noStrike" kern="1200" cap="none" spc="0" normalizeH="0" baseline="0" noProof="0" dirty="0" err="1">
                <a:ln>
                  <a:noFill/>
                </a:ln>
                <a:solidFill>
                  <a:prstClr val="white"/>
                </a:solidFill>
                <a:effectLst/>
                <a:uLnTx/>
                <a:uFillTx/>
                <a:latin typeface="Constantia"/>
                <a:ea typeface="+mn-ea"/>
              </a:rPr>
              <a:t>سيميولوجيا</a:t>
            </a:r>
            <a:r>
              <a:rPr kumimoji="0" lang="ar-IQ" sz="3600" b="0" i="0" u="none" strike="noStrike" kern="1200" cap="none" spc="0" normalizeH="0" baseline="0" noProof="0" dirty="0">
                <a:ln>
                  <a:noFill/>
                </a:ln>
                <a:solidFill>
                  <a:prstClr val="white"/>
                </a:solidFill>
                <a:effectLst/>
                <a:uLnTx/>
                <a:uFillTx/>
                <a:latin typeface="Constantia"/>
                <a:ea typeface="+mn-ea"/>
              </a:rPr>
              <a:t> الدلالة الى الناقد رولان بارت ويقترب من حقل النقد الأدبي لعنايته بربط الدلالة باللغة فقد ذهب إلى أنّ </a:t>
            </a:r>
            <a:r>
              <a:rPr kumimoji="0" lang="ar-IQ" sz="3600" b="0" i="0" u="none" strike="noStrike" kern="1200" cap="none" spc="0" normalizeH="0" baseline="0" noProof="0" dirty="0" err="1">
                <a:ln>
                  <a:noFill/>
                </a:ln>
                <a:solidFill>
                  <a:prstClr val="white"/>
                </a:solidFill>
                <a:effectLst/>
                <a:uLnTx/>
                <a:uFillTx/>
                <a:latin typeface="Constantia"/>
                <a:ea typeface="+mn-ea"/>
              </a:rPr>
              <a:t>السيميولوجيا</a:t>
            </a:r>
            <a:r>
              <a:rPr kumimoji="0" lang="ar-IQ" sz="3600" b="0" i="0" u="none" strike="noStrike" kern="1200" cap="none" spc="0" normalizeH="0" baseline="0" noProof="0" dirty="0">
                <a:ln>
                  <a:noFill/>
                </a:ln>
                <a:solidFill>
                  <a:prstClr val="white"/>
                </a:solidFill>
                <a:effectLst/>
                <a:uLnTx/>
                <a:uFillTx/>
                <a:latin typeface="Constantia"/>
                <a:ea typeface="+mn-ea"/>
              </a:rPr>
              <a:t> هي علم الدلائل وقد استمدت مفاهيمها من اللسانيات وقد قلب المعادلة إذ جعل </a:t>
            </a:r>
            <a:r>
              <a:rPr kumimoji="0" lang="ar-IQ" sz="3600" b="0" i="0" u="none" strike="noStrike" kern="1200" cap="none" spc="0" normalizeH="0" baseline="0" noProof="0" dirty="0" err="1">
                <a:ln>
                  <a:noFill/>
                </a:ln>
                <a:solidFill>
                  <a:prstClr val="white"/>
                </a:solidFill>
                <a:effectLst/>
                <a:uLnTx/>
                <a:uFillTx/>
                <a:latin typeface="Constantia"/>
                <a:ea typeface="+mn-ea"/>
              </a:rPr>
              <a:t>السيميولوجيا</a:t>
            </a:r>
            <a:r>
              <a:rPr kumimoji="0" lang="ar-IQ" sz="3600" b="0" i="0" u="none" strike="noStrike" kern="1200" cap="none" spc="0" normalizeH="0" baseline="0" noProof="0" dirty="0">
                <a:ln>
                  <a:noFill/>
                </a:ln>
                <a:solidFill>
                  <a:prstClr val="white"/>
                </a:solidFill>
                <a:effectLst/>
                <a:uLnTx/>
                <a:uFillTx/>
                <a:latin typeface="Constantia"/>
                <a:ea typeface="+mn-ea"/>
              </a:rPr>
              <a:t> فرعاً من اللسانيات.</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ويذهب بارت إلى أنَّ إحدى القدرات التي ينطوي عليها الأدب هي قدرته </a:t>
            </a:r>
            <a:r>
              <a:rPr kumimoji="0" lang="ar-IQ" sz="3600" b="0" i="0" u="none" strike="noStrike" kern="1200" cap="none" spc="0" normalizeH="0" baseline="0" noProof="0" dirty="0" err="1">
                <a:ln>
                  <a:noFill/>
                </a:ln>
                <a:solidFill>
                  <a:prstClr val="white"/>
                </a:solidFill>
                <a:effectLst/>
                <a:uLnTx/>
                <a:uFillTx/>
                <a:latin typeface="Constantia"/>
                <a:ea typeface="+mn-ea"/>
              </a:rPr>
              <a:t>السيميولوجية</a:t>
            </a:r>
            <a:r>
              <a:rPr kumimoji="0" lang="ar-IQ" sz="3600" b="0" i="0" u="none" strike="noStrike" kern="1200" cap="none" spc="0" normalizeH="0" baseline="0" noProof="0" dirty="0">
                <a:ln>
                  <a:noFill/>
                </a:ln>
                <a:solidFill>
                  <a:prstClr val="white"/>
                </a:solidFill>
                <a:effectLst/>
                <a:uLnTx/>
                <a:uFillTx/>
                <a:latin typeface="Constantia"/>
                <a:ea typeface="+mn-ea"/>
              </a:rPr>
              <a:t> وقدرته على أنْ يلعب لعبة الدلائل بدل أنْ يقوضها وأن يقذف بها في آلة لغوية، وليس من الممكن التحكم بها.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ويربط بارت انتاج المعنى / الدلالة باللغة لأنّ إنتاج المعنى أصلاً من اللغة.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وقد طور الناقد الأسلوبي </a:t>
            </a:r>
            <a:r>
              <a:rPr kumimoji="0" lang="ar-IQ" sz="3600" b="0" i="0" u="none" strike="noStrike" kern="1200" cap="none" spc="0" normalizeH="0" baseline="0" noProof="0" dirty="0" err="1">
                <a:ln>
                  <a:noFill/>
                </a:ln>
                <a:solidFill>
                  <a:prstClr val="white"/>
                </a:solidFill>
                <a:effectLst/>
                <a:uLnTx/>
                <a:uFillTx/>
                <a:latin typeface="Constantia"/>
                <a:ea typeface="+mn-ea"/>
              </a:rPr>
              <a:t>ريفاتير</a:t>
            </a:r>
            <a:r>
              <a:rPr kumimoji="0" lang="ar-IQ" sz="3600" b="0" i="0" u="none" strike="noStrike" kern="1200" cap="none" spc="0" normalizeH="0" baseline="0" noProof="0" dirty="0">
                <a:ln>
                  <a:noFill/>
                </a:ln>
                <a:solidFill>
                  <a:prstClr val="white"/>
                </a:solidFill>
                <a:effectLst/>
                <a:uLnTx/>
                <a:uFillTx/>
                <a:latin typeface="Constantia"/>
                <a:ea typeface="+mn-ea"/>
              </a:rPr>
              <a:t> طريقة </a:t>
            </a:r>
            <a:r>
              <a:rPr kumimoji="0" lang="ar-IQ" sz="3600" b="0" i="0" u="none" strike="noStrike" kern="1200" cap="none" spc="0" normalizeH="0" baseline="0" noProof="0" dirty="0" err="1">
                <a:ln>
                  <a:noFill/>
                </a:ln>
                <a:solidFill>
                  <a:prstClr val="white"/>
                </a:solidFill>
                <a:effectLst/>
                <a:uLnTx/>
                <a:uFillTx/>
                <a:latin typeface="Constantia"/>
                <a:ea typeface="+mn-ea"/>
              </a:rPr>
              <a:t>سيميائية</a:t>
            </a:r>
            <a:r>
              <a:rPr kumimoji="0" lang="ar-IQ" sz="3600" b="0" i="0" u="none" strike="noStrike" kern="1200" cap="none" spc="0" normalizeH="0" baseline="0" noProof="0" dirty="0">
                <a:ln>
                  <a:noFill/>
                </a:ln>
                <a:solidFill>
                  <a:prstClr val="white"/>
                </a:solidFill>
                <a:effectLst/>
                <a:uLnTx/>
                <a:uFillTx/>
                <a:latin typeface="Constantia"/>
                <a:ea typeface="+mn-ea"/>
              </a:rPr>
              <a:t> خاصة بالقراءة الشعرية كشف فيها عن العلاقة الجدلية بين النص </a:t>
            </a:r>
            <a:r>
              <a:rPr kumimoji="0" lang="ar-IQ" sz="3600" b="0" i="0" u="none" strike="noStrike" kern="1200" cap="none" spc="0" normalizeH="0" baseline="0" noProof="0" dirty="0" err="1">
                <a:ln>
                  <a:noFill/>
                </a:ln>
                <a:solidFill>
                  <a:prstClr val="white"/>
                </a:solidFill>
                <a:effectLst/>
                <a:uLnTx/>
                <a:uFillTx/>
                <a:latin typeface="Constantia"/>
                <a:ea typeface="+mn-ea"/>
              </a:rPr>
              <a:t>والقاريء</a:t>
            </a:r>
            <a:r>
              <a:rPr kumimoji="0" lang="ar-IQ" sz="3600" b="0" i="0" u="none" strike="noStrike" kern="1200" cap="none" spc="0" normalizeH="0" baseline="0" noProof="0" dirty="0">
                <a:ln>
                  <a:noFill/>
                </a:ln>
                <a:solidFill>
                  <a:prstClr val="white"/>
                </a:solidFill>
                <a:effectLst/>
                <a:uLnTx/>
                <a:uFillTx/>
                <a:latin typeface="Constantia"/>
                <a:ea typeface="+mn-ea"/>
              </a:rPr>
              <a:t> وتحدث عن مرحلتين من مراحل القراءة: فك شفرة القصيدة القراءة الاستكشافية، والقراءة الاسترجاعية، وانَّ عملية فك شفرة القصيدة تبدأ من المرحلة الأولى، أما المرحلة الثانية فهي القراءة الاسترجاعية أو </a:t>
            </a:r>
            <a:r>
              <a:rPr kumimoji="0" lang="ar-IQ" sz="3600" b="0" i="0" u="none" strike="noStrike" kern="1200" cap="none" spc="0" normalizeH="0" baseline="0" noProof="0" dirty="0" err="1">
                <a:ln>
                  <a:noFill/>
                </a:ln>
                <a:solidFill>
                  <a:prstClr val="white"/>
                </a:solidFill>
                <a:effectLst/>
                <a:uLnTx/>
                <a:uFillTx/>
                <a:latin typeface="Constantia"/>
                <a:ea typeface="+mn-ea"/>
              </a:rPr>
              <a:t>الارتكاسية</a:t>
            </a:r>
            <a:r>
              <a:rPr kumimoji="0" lang="ar-IQ" sz="3600" b="0" i="0" u="none" strike="noStrike" kern="1200" cap="none" spc="0" normalizeH="0" baseline="0" noProof="0" dirty="0">
                <a:ln>
                  <a:noFill/>
                </a:ln>
                <a:solidFill>
                  <a:prstClr val="white"/>
                </a:solidFill>
                <a:effectLst/>
                <a:uLnTx/>
                <a:uFillTx/>
                <a:latin typeface="Constantia"/>
                <a:ea typeface="+mn-ea"/>
              </a:rPr>
              <a:t> وفيها تجري عملية التفسير الثانية محققة القراءة التأويلية. </a:t>
            </a:r>
          </a:p>
        </p:txBody>
      </p:sp>
    </p:spTree>
    <p:extLst>
      <p:ext uri="{BB962C8B-B14F-4D97-AF65-F5344CB8AC3E}">
        <p14:creationId xmlns:p14="http://schemas.microsoft.com/office/powerpoint/2010/main" val="408098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394FED2-1FB0-4B30-940E-718EC98EE111}"/>
              </a:ext>
            </a:extLst>
          </p:cNvPr>
          <p:cNvSpPr txBox="1"/>
          <p:nvPr/>
        </p:nvSpPr>
        <p:spPr>
          <a:xfrm>
            <a:off x="477847" y="707922"/>
            <a:ext cx="11255969" cy="5016758"/>
          </a:xfrm>
          <a:prstGeom prst="rect">
            <a:avLst/>
          </a:prstGeom>
          <a:solidFill>
            <a:srgbClr val="FFC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وهناك من نظر إلى </a:t>
            </a:r>
            <a:r>
              <a:rPr kumimoji="0" lang="ar-IQ" sz="4000" b="0" i="0" u="none" strike="noStrike" kern="1200" cap="none" spc="0" normalizeH="0" baseline="0" noProof="0" dirty="0" err="1">
                <a:ln>
                  <a:noFill/>
                </a:ln>
                <a:solidFill>
                  <a:prstClr val="black"/>
                </a:solidFill>
                <a:effectLst/>
                <a:uLnTx/>
                <a:uFillTx/>
                <a:latin typeface="Constantia"/>
                <a:ea typeface="+mn-ea"/>
              </a:rPr>
              <a:t>سيميولوجية</a:t>
            </a:r>
            <a:r>
              <a:rPr kumimoji="0" lang="ar-IQ" sz="4000" b="0" i="0" u="none" strike="noStrike" kern="1200" cap="none" spc="0" normalizeH="0" baseline="0" noProof="0" dirty="0">
                <a:ln>
                  <a:noFill/>
                </a:ln>
                <a:solidFill>
                  <a:prstClr val="black"/>
                </a:solidFill>
                <a:effectLst/>
                <a:uLnTx/>
                <a:uFillTx/>
                <a:latin typeface="Constantia"/>
                <a:ea typeface="+mn-ea"/>
              </a:rPr>
              <a:t> الثقافة، وهؤلاء يعدون الظواهر الثقافية موضوعات تواصلية وأنساقاً دلالية وقد عنى أصحاب هذا الاتجاه بدراسة الظواهر الثقافية باعتبارها عمليات تواصلية وربطوا بين اللغة والمستويات الثقافية والاجتماعية والايديولوجية مؤكدين أنَّ العلاقة تتألف من دال ومدلول ومرجع ثقافي.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فخرجت مصطلحات كثيرة في هذا الحقل منها سيمياء التواصل في محورين: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محور التواصل: إما تواصل لساني بالفعل الكلامي، أو تواصل غير لساني بالملصقات الدعائية والاشارات المرورية </a:t>
            </a:r>
          </a:p>
        </p:txBody>
      </p:sp>
    </p:spTree>
    <p:extLst>
      <p:ext uri="{BB962C8B-B14F-4D97-AF65-F5344CB8AC3E}">
        <p14:creationId xmlns:p14="http://schemas.microsoft.com/office/powerpoint/2010/main" val="28805578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1FE1804-0BE4-48F1-9AE0-94E1673F13BC}"/>
              </a:ext>
            </a:extLst>
          </p:cNvPr>
          <p:cNvSpPr txBox="1"/>
          <p:nvPr/>
        </p:nvSpPr>
        <p:spPr>
          <a:xfrm>
            <a:off x="949797" y="1073684"/>
            <a:ext cx="10471354" cy="4339650"/>
          </a:xfrm>
          <a:prstGeom prst="rect">
            <a:avLst/>
          </a:prstGeom>
          <a:solidFill>
            <a:schemeClr val="bg2">
              <a:lumMod val="9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ومحور العلامة بين الدال والمدلول في أربعة أصناف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1-الإشارة كالعرافة والكهانة وأعراض الأمراض والبصمات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2-المؤشر </a:t>
            </a:r>
            <a:r>
              <a:rPr kumimoji="0" lang="ar-IQ" sz="4000" b="0" i="0" u="none" strike="noStrike" kern="1200" cap="none" spc="0" normalizeH="0" baseline="0" noProof="0" dirty="0" err="1">
                <a:ln>
                  <a:noFill/>
                </a:ln>
                <a:solidFill>
                  <a:prstClr val="black"/>
                </a:solidFill>
                <a:effectLst/>
                <a:uLnTx/>
                <a:uFillTx/>
                <a:latin typeface="Constantia"/>
                <a:ea typeface="+mn-ea"/>
              </a:rPr>
              <a:t>كالاشارات</a:t>
            </a:r>
            <a:r>
              <a:rPr kumimoji="0" lang="ar-IQ" sz="4000" b="0" i="0" u="none" strike="noStrike" kern="1200" cap="none" spc="0" normalizeH="0" baseline="0" noProof="0" dirty="0">
                <a:ln>
                  <a:noFill/>
                </a:ln>
                <a:solidFill>
                  <a:prstClr val="black"/>
                </a:solidFill>
                <a:effectLst/>
                <a:uLnTx/>
                <a:uFillTx/>
                <a:latin typeface="Constantia"/>
                <a:ea typeface="+mn-ea"/>
              </a:rPr>
              <a:t> الاصطناعية مثل ازرار الأجهزة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3-الأيقون كالعلامة التي تدلّ على شيء تجمعه إلى شيء آخر علاقة المماثلة.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4-الرمز ويسمى علامة العلامة، والرمز دال على شيء ليس له وجه أيقوني مثل الخوف والفرح والعدل وكل الشعارات والصفات.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3967222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960E390A-E553-4E4C-AB55-0D3E9AE9C46D}"/>
              </a:ext>
            </a:extLst>
          </p:cNvPr>
          <p:cNvSpPr txBox="1"/>
          <p:nvPr/>
        </p:nvSpPr>
        <p:spPr>
          <a:xfrm>
            <a:off x="530942" y="401155"/>
            <a:ext cx="11226471" cy="5509200"/>
          </a:xfrm>
          <a:prstGeom prst="rect">
            <a:avLst/>
          </a:prstGeom>
          <a:solidFill>
            <a:schemeClr val="bg1">
              <a:lumMod val="85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rgbClr val="FF0000"/>
                </a:solidFill>
                <a:effectLst/>
                <a:uLnTx/>
                <a:uFillTx/>
                <a:latin typeface="Constantia"/>
                <a:ea typeface="+mn-ea"/>
              </a:rPr>
              <a:t>وقد شكلت كل هذه الاتجاهات </a:t>
            </a:r>
            <a:r>
              <a:rPr kumimoji="0" lang="ar-IQ" sz="4400" b="0" i="0" u="none" strike="noStrike" kern="1200" cap="none" spc="0" normalizeH="0" baseline="0" noProof="0" dirty="0" err="1">
                <a:ln>
                  <a:noFill/>
                </a:ln>
                <a:solidFill>
                  <a:srgbClr val="FF0000"/>
                </a:solidFill>
                <a:effectLst/>
                <a:uLnTx/>
                <a:uFillTx/>
                <a:latin typeface="Constantia"/>
                <a:ea typeface="+mn-ea"/>
              </a:rPr>
              <a:t>السيميائية</a:t>
            </a:r>
            <a:r>
              <a:rPr kumimoji="0" lang="ar-IQ" sz="4400" b="0" i="0" u="none" strike="noStrike" kern="1200" cap="none" spc="0" normalizeH="0" baseline="0" noProof="0" dirty="0">
                <a:ln>
                  <a:noFill/>
                </a:ln>
                <a:solidFill>
                  <a:srgbClr val="FF0000"/>
                </a:solidFill>
                <a:effectLst/>
                <a:uLnTx/>
                <a:uFillTx/>
                <a:latin typeface="Constantia"/>
                <a:ea typeface="+mn-ea"/>
              </a:rPr>
              <a:t> روافد أصيلة لبناء (قراءة / قراءات ) </a:t>
            </a:r>
            <a:r>
              <a:rPr kumimoji="0" lang="ar-IQ" sz="4400" b="0" i="0" u="none" strike="noStrike" kern="1200" cap="none" spc="0" normalizeH="0" baseline="0" noProof="0" dirty="0" err="1">
                <a:ln>
                  <a:noFill/>
                </a:ln>
                <a:solidFill>
                  <a:srgbClr val="FF0000"/>
                </a:solidFill>
                <a:effectLst/>
                <a:uLnTx/>
                <a:uFillTx/>
                <a:latin typeface="Constantia"/>
                <a:ea typeface="+mn-ea"/>
              </a:rPr>
              <a:t>سيميائية</a:t>
            </a:r>
            <a:r>
              <a:rPr kumimoji="0" lang="ar-IQ" sz="4400" b="0" i="0" u="none" strike="noStrike" kern="1200" cap="none" spc="0" normalizeH="0" baseline="0" noProof="0" dirty="0">
                <a:ln>
                  <a:noFill/>
                </a:ln>
                <a:solidFill>
                  <a:srgbClr val="FF0000"/>
                </a:solidFill>
                <a:effectLst/>
                <a:uLnTx/>
                <a:uFillTx/>
                <a:latin typeface="Constantia"/>
                <a:ea typeface="+mn-ea"/>
              </a:rPr>
              <a:t> ليس للأدب فحسب بل لقراءة أنظمة </a:t>
            </a:r>
            <a:r>
              <a:rPr kumimoji="0" lang="ar-IQ" sz="4400" b="0" i="0" u="none" strike="noStrike" kern="1200" cap="none" spc="0" normalizeH="0" baseline="0" noProof="0" dirty="0" err="1">
                <a:ln>
                  <a:noFill/>
                </a:ln>
                <a:solidFill>
                  <a:srgbClr val="FF0000"/>
                </a:solidFill>
                <a:effectLst/>
                <a:uLnTx/>
                <a:uFillTx/>
                <a:latin typeface="Constantia"/>
                <a:ea typeface="+mn-ea"/>
              </a:rPr>
              <a:t>علامية</a:t>
            </a:r>
            <a:r>
              <a:rPr kumimoji="0" lang="ar-IQ" sz="4400" b="0" i="0" u="none" strike="noStrike" kern="1200" cap="none" spc="0" normalizeH="0" baseline="0" noProof="0" dirty="0">
                <a:ln>
                  <a:noFill/>
                </a:ln>
                <a:solidFill>
                  <a:srgbClr val="FF0000"/>
                </a:solidFill>
                <a:effectLst/>
                <a:uLnTx/>
                <a:uFillTx/>
                <a:latin typeface="Constantia"/>
                <a:ea typeface="+mn-ea"/>
              </a:rPr>
              <a:t> واشارية أخرى فقد دخلت </a:t>
            </a:r>
            <a:r>
              <a:rPr kumimoji="0" lang="ar-IQ" sz="4400" b="0" i="0" u="none" strike="noStrike" kern="1200" cap="none" spc="0" normalizeH="0" baseline="0" noProof="0" dirty="0" err="1">
                <a:ln>
                  <a:noFill/>
                </a:ln>
                <a:solidFill>
                  <a:srgbClr val="FF0000"/>
                </a:solidFill>
                <a:effectLst/>
                <a:uLnTx/>
                <a:uFillTx/>
                <a:latin typeface="Constantia"/>
                <a:ea typeface="+mn-ea"/>
              </a:rPr>
              <a:t>السيمياء</a:t>
            </a:r>
            <a:r>
              <a:rPr kumimoji="0" lang="ar-IQ" sz="4400" b="0" i="0" u="none" strike="noStrike" kern="1200" cap="none" spc="0" normalizeH="0" baseline="0" noProof="0" dirty="0">
                <a:ln>
                  <a:noFill/>
                </a:ln>
                <a:solidFill>
                  <a:srgbClr val="FF0000"/>
                </a:solidFill>
                <a:effectLst/>
                <a:uLnTx/>
                <a:uFillTx/>
                <a:latin typeface="Constantia"/>
                <a:ea typeface="+mn-ea"/>
              </a:rPr>
              <a:t>  كل فنون الادب شعرا ونثرا وايضا جميع دوائر الخطابات الفلسفية والدينية والفكرية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rgbClr val="FF0000"/>
                </a:solidFill>
                <a:effectLst/>
                <a:uLnTx/>
                <a:uFillTx/>
                <a:latin typeface="Constantia"/>
                <a:ea typeface="+mn-ea"/>
              </a:rPr>
              <a:t>وقد امتازت الدراسات </a:t>
            </a:r>
            <a:r>
              <a:rPr kumimoji="0" lang="ar-IQ" sz="4400" b="0" i="0" u="none" strike="noStrike" kern="1200" cap="none" spc="0" normalizeH="0" baseline="0" noProof="0" dirty="0" err="1">
                <a:ln>
                  <a:noFill/>
                </a:ln>
                <a:solidFill>
                  <a:srgbClr val="FF0000"/>
                </a:solidFill>
                <a:effectLst/>
                <a:uLnTx/>
                <a:uFillTx/>
                <a:latin typeface="Constantia"/>
                <a:ea typeface="+mn-ea"/>
              </a:rPr>
              <a:t>السيميائية</a:t>
            </a:r>
            <a:r>
              <a:rPr kumimoji="0" lang="ar-IQ" sz="4400" b="0" i="0" u="none" strike="noStrike" kern="1200" cap="none" spc="0" normalizeH="0" baseline="0" noProof="0" dirty="0">
                <a:ln>
                  <a:noFill/>
                </a:ln>
                <a:solidFill>
                  <a:srgbClr val="FF0000"/>
                </a:solidFill>
                <a:effectLst/>
                <a:uLnTx/>
                <a:uFillTx/>
                <a:latin typeface="Constantia"/>
                <a:ea typeface="+mn-ea"/>
              </a:rPr>
              <a:t> للأديب بحرصها على فهم العلاقة الأدبية في مستوى العلاقة الجدلية بين النص الأدبي والمجالات الثقافية والايديولوجية ببنيتها الاقتصادية والاجتماعية وفي مستوى النص الأدبي نفسه . </a:t>
            </a:r>
          </a:p>
        </p:txBody>
      </p:sp>
    </p:spTree>
    <p:extLst>
      <p:ext uri="{BB962C8B-B14F-4D97-AF65-F5344CB8AC3E}">
        <p14:creationId xmlns:p14="http://schemas.microsoft.com/office/powerpoint/2010/main" val="129489179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chemeClr val="accent4">
              <a:lumMod val="20000"/>
              <a:lumOff val="80000"/>
            </a:schemeClr>
          </a:solidFill>
        </p:spPr>
        <p:txBody>
          <a:bodyPr>
            <a:noAutofit/>
          </a:bodyPr>
          <a:lstStyle/>
          <a:p>
            <a:pPr algn="ctr"/>
            <a:r>
              <a:rPr lang="ar-IQ" sz="9600" dirty="0">
                <a:solidFill>
                  <a:schemeClr val="tx1"/>
                </a:solidFill>
              </a:rPr>
              <a:t>كيف نفرق بين البنيوية </a:t>
            </a:r>
            <a:r>
              <a:rPr lang="ar-IQ" sz="9600" dirty="0" err="1">
                <a:solidFill>
                  <a:schemeClr val="tx1"/>
                </a:solidFill>
              </a:rPr>
              <a:t>والسيميائية</a:t>
            </a:r>
            <a:r>
              <a:rPr lang="ar-IQ" sz="9600" dirty="0">
                <a:solidFill>
                  <a:schemeClr val="tx1"/>
                </a:solidFill>
              </a:rPr>
              <a:t> ؟ </a:t>
            </a:r>
          </a:p>
        </p:txBody>
      </p:sp>
    </p:spTree>
    <p:extLst>
      <p:ext uri="{BB962C8B-B14F-4D97-AF65-F5344CB8AC3E}">
        <p14:creationId xmlns:p14="http://schemas.microsoft.com/office/powerpoint/2010/main" val="2031680477"/>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01D7D1A7-467E-4148-AB51-14B671487CDE}"/>
              </a:ext>
            </a:extLst>
          </p:cNvPr>
          <p:cNvSpPr txBox="1"/>
          <p:nvPr/>
        </p:nvSpPr>
        <p:spPr>
          <a:xfrm>
            <a:off x="224175" y="153384"/>
            <a:ext cx="11757415" cy="5632311"/>
          </a:xfrm>
          <a:prstGeom prst="rect">
            <a:avLst/>
          </a:prstGeom>
          <a:solidFill>
            <a:srgbClr val="7030A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1- اذا كانت البنيوية تسعى الى تقديم قراءات منغلقة للخطابات الأدبية سعياً إلى تأصيل بنائية محددة تقوم على النسق اللغوي أو الأُنموذج اللغوي ( لغة / كلام –تزامن / تعاقب –أفقي / عمودي ) اعتقادا منها بأنَّ الخطابات الأدبية تشكل سننها الخاصة بمعزل عن قارئها فإنّ </a:t>
            </a:r>
            <a:r>
              <a:rPr kumimoji="0" lang="ar-IQ" sz="3600" b="0" i="0" u="none" strike="noStrike" kern="1200" cap="none" spc="0" normalizeH="0" baseline="0" noProof="0" dirty="0" err="1">
                <a:ln>
                  <a:noFill/>
                </a:ln>
                <a:solidFill>
                  <a:prstClr val="white"/>
                </a:solidFill>
                <a:effectLst/>
                <a:uLnTx/>
                <a:uFillTx/>
                <a:latin typeface="Constantia"/>
                <a:ea typeface="+mn-ea"/>
              </a:rPr>
              <a:t>السيميائيين</a:t>
            </a:r>
            <a:r>
              <a:rPr kumimoji="0" lang="ar-IQ" sz="3600" b="0" i="0" u="none" strike="noStrike" kern="1200" cap="none" spc="0" normalizeH="0" baseline="0" noProof="0" dirty="0">
                <a:ln>
                  <a:noFill/>
                </a:ln>
                <a:solidFill>
                  <a:prstClr val="white"/>
                </a:solidFill>
                <a:effectLst/>
                <a:uLnTx/>
                <a:uFillTx/>
                <a:latin typeface="Constantia"/>
                <a:ea typeface="+mn-ea"/>
              </a:rPr>
              <a:t> قد أبطلوا هذا الزعم وطوروا طرائق منفتحة للقراءة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2-  مثلما فعل </a:t>
            </a:r>
            <a:r>
              <a:rPr kumimoji="0" lang="ar-IQ" sz="3600" b="0" i="0" u="none" strike="noStrike" kern="1200" cap="none" spc="0" normalizeH="0" baseline="0" noProof="0" dirty="0" err="1">
                <a:ln>
                  <a:noFill/>
                </a:ln>
                <a:solidFill>
                  <a:prstClr val="white"/>
                </a:solidFill>
                <a:effectLst/>
                <a:uLnTx/>
                <a:uFillTx/>
                <a:latin typeface="Constantia"/>
                <a:ea typeface="+mn-ea"/>
              </a:rPr>
              <a:t>التفكيكيون</a:t>
            </a:r>
            <a:r>
              <a:rPr kumimoji="0" lang="ar-IQ" sz="3600" b="0" i="0" u="none" strike="noStrike" kern="1200" cap="none" spc="0" normalizeH="0" baseline="0" noProof="0" dirty="0">
                <a:ln>
                  <a:noFill/>
                </a:ln>
                <a:solidFill>
                  <a:prstClr val="white"/>
                </a:solidFill>
                <a:effectLst/>
                <a:uLnTx/>
                <a:uFillTx/>
                <a:latin typeface="Constantia"/>
                <a:ea typeface="+mn-ea"/>
              </a:rPr>
              <a:t> وشككوا بوجود مثل هذه الأنساق البنيوية المتشاكلة داخل النص وذهبوا إلى أنَّ النص الأدبي يحارب كل حالة </a:t>
            </a:r>
            <a:r>
              <a:rPr kumimoji="0" lang="ar-IQ" sz="3600" b="0" i="0" u="none" strike="noStrike" kern="1200" cap="none" spc="0" normalizeH="0" baseline="0" noProof="0" dirty="0" err="1">
                <a:ln>
                  <a:noFill/>
                </a:ln>
                <a:solidFill>
                  <a:prstClr val="white"/>
                </a:solidFill>
                <a:effectLst/>
                <a:uLnTx/>
                <a:uFillTx/>
                <a:latin typeface="Constantia"/>
                <a:ea typeface="+mn-ea"/>
              </a:rPr>
              <a:t>تشاكلية</a:t>
            </a:r>
            <a:r>
              <a:rPr kumimoji="0" lang="ar-IQ" sz="3600" b="0" i="0" u="none" strike="noStrike" kern="1200" cap="none" spc="0" normalizeH="0" baseline="0" noProof="0" dirty="0">
                <a:ln>
                  <a:noFill/>
                </a:ln>
                <a:solidFill>
                  <a:prstClr val="white"/>
                </a:solidFill>
                <a:effectLst/>
                <a:uLnTx/>
                <a:uFillTx/>
                <a:latin typeface="Constantia"/>
                <a:ea typeface="+mn-ea"/>
              </a:rPr>
              <a:t> خاضعة لعملية </a:t>
            </a:r>
            <a:r>
              <a:rPr kumimoji="0" lang="ar-IQ" sz="3600" b="0" i="0" u="none" strike="noStrike" kern="1200" cap="none" spc="0" normalizeH="0" baseline="0" noProof="0" dirty="0" err="1">
                <a:ln>
                  <a:noFill/>
                </a:ln>
                <a:solidFill>
                  <a:prstClr val="white"/>
                </a:solidFill>
                <a:effectLst/>
                <a:uLnTx/>
                <a:uFillTx/>
                <a:latin typeface="Constantia"/>
                <a:ea typeface="+mn-ea"/>
              </a:rPr>
              <a:t>الانبناء</a:t>
            </a:r>
            <a:r>
              <a:rPr kumimoji="0" lang="ar-IQ" sz="3600" b="0" i="0" u="none" strike="noStrike" kern="1200" cap="none" spc="0" normalizeH="0" baseline="0" noProof="0" dirty="0">
                <a:ln>
                  <a:noFill/>
                </a:ln>
                <a:solidFill>
                  <a:prstClr val="white"/>
                </a:solidFill>
                <a:effectLst/>
                <a:uLnTx/>
                <a:uFillTx/>
                <a:latin typeface="Constantia"/>
                <a:ea typeface="+mn-ea"/>
              </a:rPr>
              <a:t> وينزع الى التنافر والتقوض رفض </a:t>
            </a:r>
            <a:r>
              <a:rPr kumimoji="0" lang="ar-IQ" sz="3600" b="0" i="0" u="none" strike="noStrike" kern="1200" cap="none" spc="0" normalizeH="0" baseline="0" noProof="0" dirty="0" err="1">
                <a:ln>
                  <a:noFill/>
                </a:ln>
                <a:solidFill>
                  <a:prstClr val="white"/>
                </a:solidFill>
                <a:effectLst/>
                <a:uLnTx/>
                <a:uFillTx/>
                <a:latin typeface="Constantia"/>
                <a:ea typeface="+mn-ea"/>
              </a:rPr>
              <a:t>السيميائيون</a:t>
            </a:r>
            <a:r>
              <a:rPr kumimoji="0" lang="ar-IQ" sz="3600" b="0" i="0" u="none" strike="noStrike" kern="1200" cap="none" spc="0" normalizeH="0" baseline="0" noProof="0" dirty="0">
                <a:ln>
                  <a:noFill/>
                </a:ln>
                <a:solidFill>
                  <a:prstClr val="white"/>
                </a:solidFill>
                <a:effectLst/>
                <a:uLnTx/>
                <a:uFillTx/>
                <a:latin typeface="Constantia"/>
                <a:ea typeface="+mn-ea"/>
              </a:rPr>
              <a:t> فكرة وجود ارتباط ثابت بين الدال والمدلول وقدموا تصورهم على أنَّ الاشارات تعوم سابحة لتغرى المدلولات إليها لتنبثق معها وتصبح جميعا ( دوالا ) أخرى ثانوية متضاعفة لتجلب إليها مدلولات مركبة فحرروا الكلمة لتكون إشارة حرة ، وهي تمثل حضوراً، والمدلول حالة غياب معتمداً على ذهن المتلقي لإحضاره الى دنيا الإشارة . </a:t>
            </a:r>
          </a:p>
        </p:txBody>
      </p:sp>
    </p:spTree>
    <p:extLst>
      <p:ext uri="{BB962C8B-B14F-4D97-AF65-F5344CB8AC3E}">
        <p14:creationId xmlns:p14="http://schemas.microsoft.com/office/powerpoint/2010/main" val="3590448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12C4DDE-1C2B-44ED-A140-5D7CAF111CEB}"/>
              </a:ext>
            </a:extLst>
          </p:cNvPr>
          <p:cNvSpPr txBox="1"/>
          <p:nvPr/>
        </p:nvSpPr>
        <p:spPr>
          <a:xfrm>
            <a:off x="660064" y="551062"/>
            <a:ext cx="11015189" cy="6082691"/>
          </a:xfrm>
          <a:prstGeom prst="rect">
            <a:avLst/>
          </a:prstGeom>
          <a:solidFill>
            <a:schemeClr val="accent6">
              <a:lumMod val="75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3-إذا كانت قد  رأت في الأدب ثقافة فإنّ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السيميائية</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لم ترَ فيه سوى شفرة أو مجموعة سنن متفق عليها ضمن مستوى ما دون أنْ يكون ثمّة اتفاق على أبعادها العميقة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4-إنّ القراءة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السيميائية</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على عكس القراءة البنيوية التي ترى أنَّ النظام مؤطر لمعنى ما، إذ ترى أنَّ النظام يظل مهددا بسبب من اتساعه وتعذر احتوائه الى الأبد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5-إنّ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القرءاة</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السيميائية</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لا تلغي القراءات السابقة عليها وإنْ كانت تستفيد منها وتحتويها فهي بتركيزها على قراءة أعماق الدال بحثاً عن الأنظمة الدلالية للشفرات والعلامات وطرق انتاج المعنى تفتح المجال واسعاً لفعالية القراءة وحفز الطاقة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التخييلية</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لدى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القاريء</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ليشارك بفكره وثقافته في ابداع النص من خلال كشف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مخبوئه</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وتفتيق دلالاته. </a:t>
            </a:r>
          </a:p>
        </p:txBody>
      </p:sp>
    </p:spTree>
    <p:extLst>
      <p:ext uri="{BB962C8B-B14F-4D97-AF65-F5344CB8AC3E}">
        <p14:creationId xmlns:p14="http://schemas.microsoft.com/office/powerpoint/2010/main" val="37234789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chemeClr val="tx2">
              <a:lumMod val="60000"/>
              <a:lumOff val="40000"/>
            </a:schemeClr>
          </a:solidFill>
        </p:spPr>
        <p:txBody>
          <a:bodyPr>
            <a:noAutofit/>
          </a:bodyPr>
          <a:lstStyle/>
          <a:p>
            <a:pPr algn="ctr"/>
            <a:r>
              <a:rPr lang="ar-IQ" sz="9600" dirty="0">
                <a:solidFill>
                  <a:srgbClr val="FFFF00"/>
                </a:solidFill>
              </a:rPr>
              <a:t>أين تتجه الدراسات النقدية الحديثة ؟ </a:t>
            </a:r>
          </a:p>
        </p:txBody>
      </p:sp>
    </p:spTree>
    <p:extLst>
      <p:ext uri="{BB962C8B-B14F-4D97-AF65-F5344CB8AC3E}">
        <p14:creationId xmlns:p14="http://schemas.microsoft.com/office/powerpoint/2010/main" val="1070732849"/>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12377" y="176981"/>
            <a:ext cx="11757414" cy="6140142"/>
          </a:xfrm>
          <a:prstGeom prst="rect">
            <a:avLst/>
          </a:prstGeom>
          <a:solidFill>
            <a:srgbClr val="CC99FF"/>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1-تتجه  بطبيعتها الى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السيمياء</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من حيث كونها علم الاشارة الدال بما تحتوي من كشف وإطلاق للأبعاد النفسية والاجتماعية والتاريخية والجمالية والدلالية والتداولية.</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وإنَّ هناك تحوّلاً من البنيوية الى اتجاهات غير قابلة للتحديد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كالسيمياء</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والتأويل والنقد الحواري وجماليات القراءة وكذلك نجد مع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السيمياء</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ينتعش القول بالتأويل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والهرمنيوطيقا</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2-حقق المنهج السيميائي كشوفات عديدة بفضل انفتاحه على علوم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الإتصال</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والانثربولوجيا</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واستيعابه لآليات التحليل النفسي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والسوسيولوجي</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مما خلق ثورة فكرية أعادت صياغة الرؤية النقدية بما يتلاءم وروح العصر .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خلاصة ذلك أنّ المنهج السيميائي هو المنظومة التقنية التي يسترشد بها القارئ للنفاذ إلى أعماق النص واستخراج مكنوناته لأنّ النص عملية إبداعية، والإبداع عملية جمالية والجمال حالة تعتري المتلقي على اختلاف أصنافه .</a:t>
            </a:r>
          </a:p>
        </p:txBody>
      </p:sp>
    </p:spTree>
    <p:extLst>
      <p:ext uri="{BB962C8B-B14F-4D97-AF65-F5344CB8AC3E}">
        <p14:creationId xmlns:p14="http://schemas.microsoft.com/office/powerpoint/2010/main" val="1179000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65760" y="359862"/>
            <a:ext cx="11373955" cy="6186309"/>
          </a:xfrm>
          <a:prstGeom prst="rect">
            <a:avLst/>
          </a:prstGeom>
          <a:solidFill>
            <a:schemeClr val="accent4">
              <a:lumMod val="40000"/>
              <a:lumOff val="6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فمثلا لو اطلعنا على </a:t>
            </a:r>
            <a:r>
              <a:rPr kumimoji="0" lang="ar-IQ" sz="3600" b="0" i="0" u="none" strike="noStrike" kern="1200" cap="none" spc="0" normalizeH="0" baseline="0" noProof="0" dirty="0" err="1">
                <a:ln>
                  <a:noFill/>
                </a:ln>
                <a:solidFill>
                  <a:prstClr val="black"/>
                </a:solidFill>
                <a:effectLst/>
                <a:uLnTx/>
                <a:uFillTx/>
                <a:latin typeface="Constantia"/>
                <a:ea typeface="+mn-ea"/>
              </a:rPr>
              <a:t>سيميائية</a:t>
            </a:r>
            <a:r>
              <a:rPr kumimoji="0" lang="ar-IQ" sz="3600" b="0" i="0" u="none" strike="noStrike" kern="1200" cap="none" spc="0" normalizeH="0" baseline="0" noProof="0" dirty="0">
                <a:ln>
                  <a:noFill/>
                </a:ln>
                <a:solidFill>
                  <a:prstClr val="black"/>
                </a:solidFill>
                <a:effectLst/>
                <a:uLnTx/>
                <a:uFillTx/>
                <a:latin typeface="Constantia"/>
                <a:ea typeface="+mn-ea"/>
              </a:rPr>
              <a:t> الخطاب الشعري في ديوان ( مقام البوح ) للشاعر عبدالله العشي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فمثلا شعرية العنوان : ( مقام البوح ) يعد هذا العنوان فضاءً </a:t>
            </a:r>
            <a:r>
              <a:rPr kumimoji="0" lang="ar-IQ" sz="3600" b="0" i="0" u="none" strike="noStrike" kern="1200" cap="none" spc="0" normalizeH="0" baseline="0" noProof="0" dirty="0" err="1">
                <a:ln>
                  <a:noFill/>
                </a:ln>
                <a:solidFill>
                  <a:prstClr val="black"/>
                </a:solidFill>
                <a:effectLst/>
                <a:uLnTx/>
                <a:uFillTx/>
                <a:latin typeface="Constantia"/>
                <a:ea typeface="+mn-ea"/>
              </a:rPr>
              <a:t>سيميائيا</a:t>
            </a:r>
            <a:r>
              <a:rPr kumimoji="0" lang="ar-IQ" sz="3600" b="0" i="0" u="none" strike="noStrike" kern="1200" cap="none" spc="0" normalizeH="0" baseline="0" noProof="0" dirty="0">
                <a:ln>
                  <a:noFill/>
                </a:ln>
                <a:solidFill>
                  <a:prstClr val="black"/>
                </a:solidFill>
                <a:effectLst/>
                <a:uLnTx/>
                <a:uFillTx/>
                <a:latin typeface="Constantia"/>
                <a:ea typeface="+mn-ea"/>
              </a:rPr>
              <a:t> يفتح الفعل الشعري على إشارتين دلاليتين ( مقام والبوح ) ويخلق هذا العنوان نوعا من التوتر في ذهن المتلقي لأن كلمة مقام تحيلنا إحالتين لغوية وصوفية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فكلمة مقام في المرجعية اللغوية من ( قوم ، القيام ، نقيض الجلوس ) والمقام موضع القدمين والمقام، فقد يكون كل واحد منهما بمعنى الإقامة وقد يكون بمعنى موضع القيام وغير ذلك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وفي المرجعية الصوفية كلمة مقام تحيل على العبادة.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ثم تستوقفنا كلمة البوح ببعدها </a:t>
            </a:r>
            <a:r>
              <a:rPr kumimoji="0" lang="ar-IQ" sz="3600" b="0" i="0" u="none" strike="noStrike" kern="1200" cap="none" spc="0" normalizeH="0" baseline="0" noProof="0" dirty="0" err="1">
                <a:ln>
                  <a:noFill/>
                </a:ln>
                <a:solidFill>
                  <a:prstClr val="black"/>
                </a:solidFill>
                <a:effectLst/>
                <a:uLnTx/>
                <a:uFillTx/>
                <a:latin typeface="Constantia"/>
                <a:ea typeface="+mn-ea"/>
              </a:rPr>
              <a:t>الترميزي</a:t>
            </a:r>
            <a:r>
              <a:rPr kumimoji="0" lang="ar-IQ" sz="3600" b="0" i="0" u="none" strike="noStrike" kern="1200" cap="none" spc="0" normalizeH="0" baseline="0" noProof="0" dirty="0">
                <a:ln>
                  <a:noFill/>
                </a:ln>
                <a:solidFill>
                  <a:prstClr val="black"/>
                </a:solidFill>
                <a:effectLst/>
                <a:uLnTx/>
                <a:uFillTx/>
                <a:latin typeface="Constantia"/>
                <a:ea typeface="+mn-ea"/>
              </a:rPr>
              <a:t> الجمالي فعادة ما يكون البوح بين اثنين (صديقين أو حبيبين) فمقام البوح كمقام التوبة ومقام الورع ومقام التوكل وهكذا . </a:t>
            </a:r>
          </a:p>
        </p:txBody>
      </p:sp>
    </p:spTree>
    <p:extLst>
      <p:ext uri="{BB962C8B-B14F-4D97-AF65-F5344CB8AC3E}">
        <p14:creationId xmlns:p14="http://schemas.microsoft.com/office/powerpoint/2010/main" val="379486488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5ADB72-5413-4E14-8DA0-2BBB38C60DB7}"/>
              </a:ext>
            </a:extLst>
          </p:cNvPr>
          <p:cNvSpPr>
            <a:spLocks noGrp="1"/>
          </p:cNvSpPr>
          <p:nvPr>
            <p:ph type="title"/>
          </p:nvPr>
        </p:nvSpPr>
        <p:spPr>
          <a:xfrm>
            <a:off x="1981200" y="2420888"/>
            <a:ext cx="8305800" cy="1872208"/>
          </a:xfrm>
          <a:solidFill>
            <a:srgbClr val="ED69BE"/>
          </a:solidFill>
        </p:spPr>
        <p:txBody>
          <a:bodyPr>
            <a:normAutofit/>
          </a:bodyPr>
          <a:lstStyle/>
          <a:p>
            <a:pPr algn="ctr"/>
            <a:r>
              <a:rPr lang="ar-IQ" sz="9600" dirty="0">
                <a:solidFill>
                  <a:schemeClr val="tx1"/>
                </a:solidFill>
              </a:rPr>
              <a:t>المرحلة الرابعة</a:t>
            </a:r>
          </a:p>
        </p:txBody>
      </p:sp>
    </p:spTree>
    <p:extLst>
      <p:ext uri="{BB962C8B-B14F-4D97-AF65-F5344CB8AC3E}">
        <p14:creationId xmlns:p14="http://schemas.microsoft.com/office/powerpoint/2010/main" val="2973505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4CCAB08-8991-4489-B44B-32F2CB507B25}"/>
              </a:ext>
            </a:extLst>
          </p:cNvPr>
          <p:cNvSpPr txBox="1"/>
          <p:nvPr/>
        </p:nvSpPr>
        <p:spPr>
          <a:xfrm>
            <a:off x="247773" y="194680"/>
            <a:ext cx="11680721" cy="6247864"/>
          </a:xfrm>
          <a:prstGeom prst="rect">
            <a:avLst/>
          </a:prstGeom>
          <a:solidFill>
            <a:srgbClr val="00206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فلو وقفنا عند أُنموذج من الخطاب الشعري وكيف نتعامل معه في ضوء المنهج السيميائي: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 امرأة من سراب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ترشّ العطور على سنواتي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وتملأ بالوهج الخصب حقل العبارة من كلماتي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وتثير الفتى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كي يطول الطريق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حين يومض ذاك البريق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err="1">
                <a:ln>
                  <a:noFill/>
                </a:ln>
                <a:solidFill>
                  <a:prstClr val="white"/>
                </a:solidFill>
                <a:effectLst/>
                <a:uLnTx/>
                <a:uFillTx/>
                <a:latin typeface="Constantia"/>
                <a:ea typeface="+mn-ea"/>
              </a:rPr>
              <a:t>وتملؤني</a:t>
            </a:r>
            <a:r>
              <a:rPr kumimoji="0" lang="ar-IQ" sz="4000" b="0" i="0" u="none" strike="noStrike" kern="1200" cap="none" spc="0" normalizeH="0" baseline="0" noProof="0" dirty="0">
                <a:ln>
                  <a:noFill/>
                </a:ln>
                <a:solidFill>
                  <a:prstClr val="white"/>
                </a:solidFill>
                <a:effectLst/>
                <a:uLnTx/>
                <a:uFillTx/>
                <a:latin typeface="Constantia"/>
                <a:ea typeface="+mn-ea"/>
              </a:rPr>
              <a:t> امرأة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قدمتْ من وراء الغمام )) </a:t>
            </a:r>
          </a:p>
        </p:txBody>
      </p:sp>
    </p:spTree>
    <p:extLst>
      <p:ext uri="{BB962C8B-B14F-4D97-AF65-F5344CB8AC3E}">
        <p14:creationId xmlns:p14="http://schemas.microsoft.com/office/powerpoint/2010/main" val="4068585431"/>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241874" y="212377"/>
            <a:ext cx="11698420" cy="6555641"/>
          </a:xfrm>
          <a:prstGeom prst="rect">
            <a:avLst/>
          </a:prstGeom>
          <a:solidFill>
            <a:srgbClr val="EBA1D6"/>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التحليل السيميائي للأُنموذج شعري: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فالمرأة 1- تطل من </a:t>
            </a:r>
            <a:r>
              <a:rPr kumimoji="0" lang="ar-IQ" sz="2800" b="1" i="0" u="none" strike="noStrike" kern="1200" cap="none" spc="0" normalizeH="0" baseline="0" noProof="0" dirty="0" err="1">
                <a:ln>
                  <a:noFill/>
                </a:ln>
                <a:solidFill>
                  <a:prstClr val="black"/>
                </a:solidFill>
                <a:effectLst/>
                <a:uLnTx/>
                <a:uFillTx/>
                <a:latin typeface="Constantia"/>
                <a:ea typeface="+mn-ea"/>
              </a:rPr>
              <a:t>ثبج</a:t>
            </a:r>
            <a:r>
              <a:rPr kumimoji="0" lang="ar-IQ" sz="2800" b="1" i="0" u="none" strike="noStrike" kern="1200" cap="none" spc="0" normalizeH="0" baseline="0" noProof="0" dirty="0">
                <a:ln>
                  <a:noFill/>
                </a:ln>
                <a:solidFill>
                  <a:prstClr val="black"/>
                </a:solidFill>
                <a:effectLst/>
                <a:uLnTx/>
                <a:uFillTx/>
                <a:latin typeface="Constantia"/>
                <a:ea typeface="+mn-ea"/>
              </a:rPr>
              <a:t> الماء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2-ترش العطور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3-قدمت من وراء الغمام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المعادلة : الماء = المرأة / الماء (الحياة)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2800" b="1" i="0" u="none" strike="noStrike" kern="1200" cap="none" spc="0" normalizeH="0" baseline="0" noProof="0" dirty="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المرأة 1-الغواية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2-افتتان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المعادلة : الغواية = المرأة / الغواية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2800" b="1" i="0" u="none" strike="noStrike" kern="1200" cap="none" spc="0" normalizeH="0" baseline="0" noProof="0" dirty="0">
              <a:ln>
                <a:noFill/>
              </a:ln>
              <a:solidFill>
                <a:prstClr val="black"/>
              </a:solidFill>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المرأة 1-حقل العبارة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2-ايقاع سماوي - وحي (إلهام)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3-الأمطار والأشعار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المعادلة : الشعر = المرأة / الشعر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الحصيلة : المرأة رمزية الماء  ( الحياة ) والغواية ( </a:t>
            </a:r>
            <a:r>
              <a:rPr kumimoji="0" lang="ar-IQ" sz="2800" b="1" i="0" u="none" strike="noStrike" kern="1200" cap="none" spc="0" normalizeH="0" baseline="0" noProof="0" dirty="0" err="1">
                <a:ln>
                  <a:noFill/>
                </a:ln>
                <a:solidFill>
                  <a:prstClr val="black"/>
                </a:solidFill>
                <a:effectLst/>
                <a:uLnTx/>
                <a:uFillTx/>
                <a:latin typeface="Constantia"/>
                <a:ea typeface="+mn-ea"/>
              </a:rPr>
              <a:t>افتتنان</a:t>
            </a:r>
            <a:r>
              <a:rPr kumimoji="0" lang="ar-IQ" sz="2800" b="1" i="0" u="none" strike="noStrike" kern="1200" cap="none" spc="0" normalizeH="0" baseline="0" noProof="0" dirty="0">
                <a:ln>
                  <a:noFill/>
                </a:ln>
                <a:solidFill>
                  <a:prstClr val="black"/>
                </a:solidFill>
                <a:effectLst/>
                <a:uLnTx/>
                <a:uFillTx/>
                <a:latin typeface="Constantia"/>
                <a:ea typeface="+mn-ea"/>
              </a:rPr>
              <a:t> )  والشعر ( ايقاع )</a:t>
            </a:r>
          </a:p>
        </p:txBody>
      </p:sp>
    </p:spTree>
    <p:extLst>
      <p:ext uri="{BB962C8B-B14F-4D97-AF65-F5344CB8AC3E}">
        <p14:creationId xmlns:p14="http://schemas.microsoft.com/office/powerpoint/2010/main" val="18678937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1047624"/>
            <a:ext cx="11804609" cy="5008005"/>
          </a:xfrm>
          <a:solidFill>
            <a:schemeClr val="bg1">
              <a:lumMod val="50000"/>
            </a:schemeClr>
          </a:solidFill>
        </p:spPr>
        <p:txBody>
          <a:bodyPr>
            <a:noAutofit/>
          </a:bodyPr>
          <a:lstStyle/>
          <a:p>
            <a:pPr algn="ctr"/>
            <a:br>
              <a:rPr lang="ar-IQ" sz="9600" dirty="0">
                <a:solidFill>
                  <a:srgbClr val="FFFF00"/>
                </a:solidFill>
              </a:rPr>
            </a:br>
            <a:br>
              <a:rPr lang="ar-IQ" sz="9600" dirty="0">
                <a:solidFill>
                  <a:srgbClr val="FFFF00"/>
                </a:solidFill>
              </a:rPr>
            </a:br>
            <a:br>
              <a:rPr lang="ar-IQ" sz="9600" dirty="0">
                <a:solidFill>
                  <a:srgbClr val="FFFF00"/>
                </a:solidFill>
              </a:rPr>
            </a:br>
            <a:br>
              <a:rPr lang="ar-IQ" sz="9600" dirty="0">
                <a:solidFill>
                  <a:srgbClr val="FFFF00"/>
                </a:solidFill>
              </a:rPr>
            </a:br>
            <a:r>
              <a:rPr lang="ar-IQ" sz="9600" dirty="0">
                <a:solidFill>
                  <a:srgbClr val="FFFF00"/>
                </a:solidFill>
              </a:rPr>
              <a:t>نظريات القراءة: </a:t>
            </a:r>
            <a:br>
              <a:rPr lang="ar-IQ" sz="9600" dirty="0">
                <a:solidFill>
                  <a:srgbClr val="FFFF00"/>
                </a:solidFill>
              </a:rPr>
            </a:br>
            <a:r>
              <a:rPr lang="ar-IQ" sz="9600" dirty="0">
                <a:solidFill>
                  <a:srgbClr val="FFFF00"/>
                </a:solidFill>
              </a:rPr>
              <a:t>(مشروع ما بعد الحداثة) (مناهج ما بعد النصية) </a:t>
            </a:r>
          </a:p>
        </p:txBody>
      </p:sp>
    </p:spTree>
    <p:extLst>
      <p:ext uri="{BB962C8B-B14F-4D97-AF65-F5344CB8AC3E}">
        <p14:creationId xmlns:p14="http://schemas.microsoft.com/office/powerpoint/2010/main" val="2690072088"/>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513244"/>
            <a:ext cx="10972800" cy="1594336"/>
          </a:xfrm>
          <a:solidFill>
            <a:srgbClr val="FFFF00"/>
          </a:solidFill>
        </p:spPr>
        <p:txBody>
          <a:bodyPr>
            <a:noAutofit/>
          </a:bodyPr>
          <a:lstStyle/>
          <a:p>
            <a:pPr algn="ctr"/>
            <a:r>
              <a:rPr lang="ar-IQ" sz="9600" dirty="0">
                <a:solidFill>
                  <a:schemeClr val="tx1"/>
                </a:solidFill>
              </a:rPr>
              <a:t>المنهج </a:t>
            </a:r>
            <a:r>
              <a:rPr lang="ar-IQ" sz="9600" dirty="0" err="1">
                <a:solidFill>
                  <a:schemeClr val="tx1"/>
                </a:solidFill>
              </a:rPr>
              <a:t>التفكيكي</a:t>
            </a:r>
            <a:r>
              <a:rPr lang="ar-IQ" sz="9600" dirty="0">
                <a:solidFill>
                  <a:schemeClr val="tx1"/>
                </a:solidFill>
              </a:rPr>
              <a:t>:</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341756"/>
            <a:ext cx="11027861" cy="4259622"/>
          </a:xfrm>
          <a:solidFill>
            <a:srgbClr val="FF0000"/>
          </a:solidFill>
        </p:spPr>
        <p:txBody>
          <a:bodyPr>
            <a:noAutofit/>
          </a:bodyPr>
          <a:lstStyle/>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ليس التفكيك منهجاً كما أنَّهُ ليس نظرية عن الأدب ولكنه استراتيجية في القراءة: قراءة الخطابات الفلسفية والأدبية والنقدية من خلال التموضع في داخل الخطابات وتقويضها من داخلها من خلال توجيه الأسئلة وطرحها عليها من الداخل.</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يبدو مصطلح التفكيكية مضللا في دلالته المباشرة إلاّ أنه ثَرّ في دلالته الفكرية؛ لأنه يدل في مستواه الدلالي العميق على تفكيك الخطابات والنظم الفكرية واعادة قراءتها بحسب عناصرها وصولا الى البؤر الاساسية فيها.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188273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rgbClr val="92D050"/>
          </a:solidFill>
        </p:spPr>
        <p:txBody>
          <a:bodyPr>
            <a:noAutofit/>
          </a:bodyPr>
          <a:lstStyle/>
          <a:p>
            <a:pPr algn="ctr"/>
            <a:r>
              <a:rPr lang="ar-IQ" sz="9600" dirty="0">
                <a:solidFill>
                  <a:schemeClr val="accent6">
                    <a:lumMod val="20000"/>
                    <a:lumOff val="80000"/>
                  </a:schemeClr>
                </a:solidFill>
              </a:rPr>
              <a:t>مبادئ التفكيكية :</a:t>
            </a:r>
          </a:p>
        </p:txBody>
      </p:sp>
    </p:spTree>
    <p:extLst>
      <p:ext uri="{BB962C8B-B14F-4D97-AF65-F5344CB8AC3E}">
        <p14:creationId xmlns:p14="http://schemas.microsoft.com/office/powerpoint/2010/main" val="3372765713"/>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12377" y="176981"/>
            <a:ext cx="11757414" cy="5702074"/>
          </a:xfrm>
          <a:prstGeom prst="rect">
            <a:avLst/>
          </a:prstGeom>
          <a:solidFill>
            <a:srgbClr val="FFCCCC"/>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1-تسعى التفكيكية إلى تعويم المدلول المقترن بنمط ما من القراءة واستحضار المغيب بحثاً عن تخصيب مستمر للمدلول على وفق تعدد قراءات الدال مما يفضي الى متوالية لا نهائية من الدلالات.</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2-تؤكد التفكيكية على انتهاء عصر تسلط العمل الأدبي (النص) وبدأ عصر جديد هو عصر سلطة القارئ.</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3-نظرت التفكيكية إلى الخطاب بوصفه نظاماً غير منجز إلاّ في مستواه الملفوظ أي في </a:t>
            </a:r>
            <a:r>
              <a:rPr kumimoji="0" lang="ar-IQ" sz="32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التمظهر</a:t>
            </a: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الخطي الذي قوامه الدوال ولهذا دعت إلى الكتابة بدل الكلام.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4-تأسست استراتيجية التفكيك على رفض المقابلات الثنائية مثل الكلام / الكتابة ، والحضور / الغياب ، والواقع / الحلم ، والخير / الشر ، والصوت / الصمت ، وغيرها.</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5-اجترحت مفاهيم ثورية جديدة مثلا الاختلاف الذي يعني المغايرة والتأجيل ونقض التمركز حول العقل.</a:t>
            </a:r>
          </a:p>
        </p:txBody>
      </p:sp>
    </p:spTree>
    <p:extLst>
      <p:ext uri="{BB962C8B-B14F-4D97-AF65-F5344CB8AC3E}">
        <p14:creationId xmlns:p14="http://schemas.microsoft.com/office/powerpoint/2010/main" val="1504758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00578" y="176980"/>
            <a:ext cx="11769213" cy="6255046"/>
          </a:xfrm>
          <a:prstGeom prst="rect">
            <a:avLst/>
          </a:prstGeom>
          <a:solidFill>
            <a:schemeClr val="bg2">
              <a:lumMod val="75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6</a:t>
            </a: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-إنّ استراتيجية التفكيك تتأسس بوصفها طريقة للنظر والمعاينة إلى الخطاب وهو يقف الى الجانب الآخر من الطروحات التاريخية وغيرها.</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7-إنّ التفكيك لا يمكن أن يفهم على أنّه نظرية عن اللغة الأدبية وانما يعمل بوصفه طريقة معينة لقراءة النصوص.</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8-تلتقي التفكيكية في بعض أهدافها مع أسس نظريات الاستقبال أو التلقي وبخاصة في مجال تحرير عملية القراءة على الرغم من وجود اختلاف في فلسفة كل من التفكيك ونظريات الاستقبال.</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9-اقامة قراءات للعثور على توترات أو تناقضات داخلية  يقرأ النص من خلالها نفسه ويفكك نفسه بنفسه والبحث في النص عن قوى متنافرة تأتي لتقويضه وتجزئته.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10-يعلي النقد </a:t>
            </a:r>
            <a:r>
              <a:rPr kumimoji="0" lang="ar-IQ"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التفكيكي</a:t>
            </a: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من شأن التعدد والاختلاف في المعاني داعياً الى إلغاء الحضور والتعالي ليحل محلها انفتاح القارئ على الحوار مع اللغة فتنفتح شهية النقد ونقد النقد.</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11-امتد المنهج </a:t>
            </a:r>
            <a:r>
              <a:rPr kumimoji="0" lang="ar-IQ"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التفكيكي</a:t>
            </a: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ليشمل الفكر الفلسفي وعلم الاجتماع وعلم النفس والنقد الأدبي والنظرية السياسية وغيرها من حقول العلم والمعرفة.</a:t>
            </a:r>
          </a:p>
        </p:txBody>
      </p:sp>
    </p:spTree>
    <p:extLst>
      <p:ext uri="{BB962C8B-B14F-4D97-AF65-F5344CB8AC3E}">
        <p14:creationId xmlns:p14="http://schemas.microsoft.com/office/powerpoint/2010/main" val="1934309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rgbClr val="9A9DD2"/>
          </a:solidFill>
        </p:spPr>
        <p:txBody>
          <a:bodyPr>
            <a:noAutofit/>
          </a:bodyPr>
          <a:lstStyle/>
          <a:p>
            <a:pPr algn="ctr"/>
            <a:r>
              <a:rPr lang="ar-IQ" sz="9600" dirty="0">
                <a:solidFill>
                  <a:schemeClr val="accent6">
                    <a:lumMod val="20000"/>
                    <a:lumOff val="80000"/>
                  </a:schemeClr>
                </a:solidFill>
              </a:rPr>
              <a:t>مقولات التفكيكية:</a:t>
            </a:r>
          </a:p>
        </p:txBody>
      </p:sp>
    </p:spTree>
    <p:extLst>
      <p:ext uri="{BB962C8B-B14F-4D97-AF65-F5344CB8AC3E}">
        <p14:creationId xmlns:p14="http://schemas.microsoft.com/office/powerpoint/2010/main" val="134029977"/>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00578" y="176980"/>
            <a:ext cx="11769213" cy="6011902"/>
          </a:xfrm>
          <a:prstGeom prst="rect">
            <a:avLst/>
          </a:prstGeom>
          <a:solidFill>
            <a:srgbClr val="FFFF00"/>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1-	الاختلاف: يقوم مصطلح الاختلاف في فلسفة التفكيك على تعارض الدلالات فهناك العلامات التي تختلف كل واحدة منها على الأخرى، وكلمة الاختلاف التي يستخدمها دريدا تتضمن معنى الإحالة والإرجاء والتأجيل وهي تعني أيضاً الإزاحة التي تتكون بوساطتها اللغة أو الشفرة.</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2-	إلغاء التمركز حول العقل: أساسه أنَّ اللغة تمثل بنية من الإحالات اللانهائية التي يشير فيها كل نص إلى النصوص الأخرى وكل علامة الى العلامات الأخرى ولعل الفهم الذي يطرحه دريدا وبخاصة سعيه الى تحرير النص والتعدد اللانهائي للمعنى بحيث يغدو النص حلقة من سلسلة متواصلة من الدلالات غير المقترنة بمرجع وهو ما اصطلح عليه باسم (الدلالة المتعالية) ويدل على أنَّ النص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التفكيكي</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لا أصل له ولا نهاية، ومن هنا نادى بالقراءة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المحايثة</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أو الباطنة للنص.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3-	الكتابة : ليست الكتابة وعاء لشحن وحدات مُعَدّة سلفاً وانما هي صيغة لإنتاج هذه الوحدات وابتكارها ومن ثم يصبح لدينا نوعان من الكتابة: </a:t>
            </a:r>
          </a:p>
        </p:txBody>
      </p:sp>
    </p:spTree>
    <p:extLst>
      <p:ext uri="{BB962C8B-B14F-4D97-AF65-F5344CB8AC3E}">
        <p14:creationId xmlns:p14="http://schemas.microsoft.com/office/powerpoint/2010/main" val="1797623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00578" y="176980"/>
            <a:ext cx="11769213" cy="6011902"/>
          </a:xfrm>
          <a:prstGeom prst="rect">
            <a:avLst/>
          </a:prstGeom>
          <a:solidFill>
            <a:srgbClr val="002060"/>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الأول : كتابة تتكئ على التمركز حول العقل وهي التي تسمى الكلمة كأداة صوتية / أبجدية خطية ، وهدفها توصيل الكلمة المنطوقة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والثاني : الكتابة المعتمدة على ( النحوية ) أو كتابة ما بعد البنيوية وهي ما تؤسس العملية الأولية التي تنتج اللغة.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والكتابة بهذا المفهوم تسبق حتى اللغة وتكون اللغة نفسها تولداً ينتج عن النص  وبهذا تدخل الكتابة في محاورة مع اللغة فتظهر سابقة على اللغة ومتجاوزة لها. فهي تستوعب اللغة وتأتي كخلفية لها بدلا من كونها إفصاحا ثانويا متأخراً وهذا هو البعد الخلاق الذي يريد دريدا منحه للغة.</a:t>
            </a:r>
          </a:p>
        </p:txBody>
      </p:sp>
    </p:spTree>
    <p:extLst>
      <p:ext uri="{BB962C8B-B14F-4D97-AF65-F5344CB8AC3E}">
        <p14:creationId xmlns:p14="http://schemas.microsoft.com/office/powerpoint/2010/main" val="1182292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764704"/>
            <a:ext cx="8229600" cy="1368152"/>
          </a:xfrm>
          <a:solidFill>
            <a:srgbClr val="FF0000"/>
          </a:solidFill>
        </p:spPr>
        <p:txBody>
          <a:bodyPr>
            <a:noAutofit/>
          </a:bodyPr>
          <a:lstStyle/>
          <a:p>
            <a:pPr algn="ctr"/>
            <a:r>
              <a:rPr lang="ar-IQ" sz="8000" dirty="0">
                <a:solidFill>
                  <a:schemeClr val="bg1"/>
                </a:solidFill>
              </a:rPr>
              <a:t>التطبيقات الأدبية</a:t>
            </a:r>
          </a:p>
        </p:txBody>
      </p:sp>
      <p:sp>
        <p:nvSpPr>
          <p:cNvPr id="3" name="عنصر نائب للمحتوى 2"/>
          <p:cNvSpPr>
            <a:spLocks noGrp="1"/>
          </p:cNvSpPr>
          <p:nvPr>
            <p:ph idx="1"/>
          </p:nvPr>
        </p:nvSpPr>
        <p:spPr>
          <a:xfrm>
            <a:off x="1981200" y="2564904"/>
            <a:ext cx="8229600" cy="3024336"/>
          </a:xfrm>
          <a:solidFill>
            <a:schemeClr val="tx2">
              <a:lumMod val="60000"/>
              <a:lumOff val="40000"/>
            </a:schemeClr>
          </a:solidFill>
        </p:spPr>
        <p:txBody>
          <a:bodyPr>
            <a:normAutofit/>
          </a:bodyPr>
          <a:lstStyle/>
          <a:p>
            <a:pPr algn="ctr"/>
            <a:r>
              <a:rPr lang="ar-IQ" sz="6000" dirty="0"/>
              <a:t>مدرِّسة المادة:</a:t>
            </a:r>
          </a:p>
          <a:p>
            <a:pPr algn="ctr"/>
            <a:r>
              <a:rPr lang="ar-IQ" sz="6000" dirty="0"/>
              <a:t>م. رؤى عبد الامير رحمة</a:t>
            </a:r>
          </a:p>
        </p:txBody>
      </p:sp>
    </p:spTree>
    <p:extLst>
      <p:ext uri="{BB962C8B-B14F-4D97-AF65-F5344CB8AC3E}">
        <p14:creationId xmlns:p14="http://schemas.microsoft.com/office/powerpoint/2010/main" val="2399874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chemeClr val="accent4">
              <a:lumMod val="60000"/>
              <a:lumOff val="40000"/>
            </a:schemeClr>
          </a:solidFill>
        </p:spPr>
        <p:txBody>
          <a:bodyPr>
            <a:noAutofit/>
          </a:bodyPr>
          <a:lstStyle/>
          <a:p>
            <a:pPr algn="ctr"/>
            <a:r>
              <a:rPr lang="ar-IQ" sz="9600" dirty="0">
                <a:solidFill>
                  <a:schemeClr val="tx1"/>
                </a:solidFill>
              </a:rPr>
              <a:t>خلاصة في نقد المنهج </a:t>
            </a:r>
            <a:r>
              <a:rPr lang="ar-IQ" sz="9600" dirty="0" err="1">
                <a:solidFill>
                  <a:schemeClr val="tx1"/>
                </a:solidFill>
              </a:rPr>
              <a:t>التفكيكي</a:t>
            </a:r>
            <a:r>
              <a:rPr lang="ar-IQ" sz="9600" dirty="0">
                <a:solidFill>
                  <a:schemeClr val="tx1"/>
                </a:solidFill>
              </a:rPr>
              <a:t>: </a:t>
            </a:r>
          </a:p>
        </p:txBody>
      </p:sp>
    </p:spTree>
    <p:extLst>
      <p:ext uri="{BB962C8B-B14F-4D97-AF65-F5344CB8AC3E}">
        <p14:creationId xmlns:p14="http://schemas.microsoft.com/office/powerpoint/2010/main" val="971587194"/>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176981" y="1"/>
            <a:ext cx="11792810" cy="6784257"/>
          </a:xfrm>
          <a:prstGeom prst="rect">
            <a:avLst/>
          </a:prstGeom>
          <a:solidFill>
            <a:schemeClr val="bg2">
              <a:lumMod val="25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1-يشكك بعض النقاد بالتفكيكية ويرون أنَّها من الاتجاهات </a:t>
            </a:r>
            <a:r>
              <a:rPr kumimoji="0" lang="ar-IQ" sz="4000" b="0" i="0" u="none" strike="noStrike" kern="1200" cap="none" spc="0" normalizeH="0" baseline="0" noProof="0" dirty="0" err="1">
                <a:ln>
                  <a:noFill/>
                </a:ln>
                <a:solidFill>
                  <a:srgbClr val="FFFF00"/>
                </a:solidFill>
                <a:effectLst/>
                <a:uLnTx/>
                <a:uFillTx/>
                <a:latin typeface="Calibri" panose="020F0502020204030204" pitchFamily="34" charset="0"/>
                <a:ea typeface="Calibri" panose="020F0502020204030204" pitchFamily="34" charset="0"/>
              </a:rPr>
              <a:t>التشكيكية</a:t>
            </a: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 التي لا تؤمن بإمكانية تحقيق تصور موضوعي للواقع والأفكار.</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2-تشكك بقدرة اللغة على نقل الواقع أو الافكار نقلا موضوعيا.</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3-إنَّ النص الأدبي وفق المنظور </a:t>
            </a:r>
            <a:r>
              <a:rPr kumimoji="0" lang="ar-IQ" sz="4000" b="0" i="0" u="none" strike="noStrike" kern="1200" cap="none" spc="0" normalizeH="0" baseline="0" noProof="0" dirty="0" err="1">
                <a:ln>
                  <a:noFill/>
                </a:ln>
                <a:solidFill>
                  <a:srgbClr val="FFFF00"/>
                </a:solidFill>
                <a:effectLst/>
                <a:uLnTx/>
                <a:uFillTx/>
                <a:latin typeface="Calibri" panose="020F0502020204030204" pitchFamily="34" charset="0"/>
                <a:ea typeface="Calibri" panose="020F0502020204030204" pitchFamily="34" charset="0"/>
              </a:rPr>
              <a:t>التفكيكي</a:t>
            </a: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 يمثل تركيبة لغوية غير متسقة أو يمثل تركيبة لغوية تعارض نفسها من الداخل بالكسور والشروخ والفجوات التي تجعل النص قابلاً لتفسيرات وتأويلات لا نهاية لها فهي ترفض فكرة المعنى الواحد أو تأجيل المعنى.</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rPr>
              <a:t>4-يبدو التفكيك استراتيجية تعتمد آلية الكشف والبحث عن البنى المخفية أو المطمورة عبر فضاء فكري جديد ومغاير. </a:t>
            </a:r>
          </a:p>
        </p:txBody>
      </p:sp>
    </p:spTree>
    <p:extLst>
      <p:ext uri="{BB962C8B-B14F-4D97-AF65-F5344CB8AC3E}">
        <p14:creationId xmlns:p14="http://schemas.microsoft.com/office/powerpoint/2010/main" val="1847122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513244"/>
            <a:ext cx="10972800" cy="1486637"/>
          </a:xfrm>
          <a:solidFill>
            <a:schemeClr val="accent2">
              <a:lumMod val="60000"/>
              <a:lumOff val="40000"/>
            </a:schemeClr>
          </a:solidFill>
        </p:spPr>
        <p:txBody>
          <a:bodyPr>
            <a:noAutofit/>
          </a:bodyPr>
          <a:lstStyle/>
          <a:p>
            <a:pPr algn="ctr"/>
            <a:r>
              <a:rPr lang="ar-IQ" sz="9600" dirty="0">
                <a:solidFill>
                  <a:schemeClr val="tx1"/>
                </a:solidFill>
              </a:rPr>
              <a:t>المنهج التأويلي:</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153265"/>
            <a:ext cx="11027861" cy="4654589"/>
          </a:xfrm>
          <a:solidFill>
            <a:srgbClr val="CC00CC"/>
          </a:solidFill>
        </p:spPr>
        <p:txBody>
          <a:bodyPr>
            <a:noAutofit/>
          </a:bodyPr>
          <a:lstStyle/>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هو من المناهج الحديثة التي ازدهرت منذ الستينيات وعرف بالمنهج التأويلي أو منهج التلقي أو التقبل. </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ظهرتْ في المانيا مدرسة تدعى بمدرسة جماليات التلقي معنية بالكشف عن الآثار الجمالية التي تكون محل التقاء القارئ بالنص فالقارئ بحسب هذه المدرسة مكون رئيس من مكونات العمل الابداعي الادبي ومن دونه يتوقف الأدب عن أنْ يكون عملا أدبيا.</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رواد هذا المنهج (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آيزر</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و(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ياوس</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من المانيا.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009458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578137" y="525042"/>
            <a:ext cx="11120284" cy="5702074"/>
          </a:xfrm>
          <a:prstGeom prst="rect">
            <a:avLst/>
          </a:prstGeom>
          <a:solidFill>
            <a:srgbClr val="690D46"/>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rPr>
              <a:t>الأُسس التي يجب توافرها في هذا المنهج هو عدم الوثوق بما يريده النص من معان ودلالات وآثار ظاهرة.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rPr>
              <a:t>يبحث المنهج عن مرتكزات تحتية باطنية غير ظاهرة تحرك وعي المؤلف لحظة انتاج نصِّهِ الأدبي.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rPr>
              <a:t>إنَّ التأويليينَ يرونَ في النص عملا مفتوحاً وغير منتهٍ وهو تتجدد قراءته ويعارض المنهج البنيوي في أنْ لا يعتقد كما المنهج البنيوي بانغلاق النص على نفسه.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rPr>
              <a:t>انتشر المنهج التأويلي منذ منتصف القرن العشرين ومن خصائصه معرفة الاثار التي يلقيها النص على القارئ فالقارئ يقوم بتأويل النص الأدبي وفك أسراره الدلالية والمعنوية.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rPr>
              <a:t>فقارئ النصوص الادبية في المنهج التأويلي مشارك فعلي في انتاجها بوصفها اعمالاً جمالية لأنَّ القارئ يقوم بتأويل النص الأدبي وفك اسراره الدلالية والمعنوية. </a:t>
            </a:r>
          </a:p>
        </p:txBody>
      </p:sp>
    </p:spTree>
    <p:extLst>
      <p:ext uri="{BB962C8B-B14F-4D97-AF65-F5344CB8AC3E}">
        <p14:creationId xmlns:p14="http://schemas.microsoft.com/office/powerpoint/2010/main" val="2975959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578137" y="525042"/>
            <a:ext cx="11120284" cy="6046784"/>
          </a:xfrm>
          <a:prstGeom prst="rect">
            <a:avLst/>
          </a:prstGeom>
          <a:solidFill>
            <a:srgbClr val="7030A0"/>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مثلا قصيدة الشاعر المصري أمل </a:t>
            </a:r>
            <a:r>
              <a:rPr kumimoji="0" lang="ar-IQ" sz="2400" b="0" i="0" u="none" strike="noStrike" kern="1200" cap="none" spc="0" normalizeH="0" baseline="0" noProof="0" dirty="0" err="1">
                <a:ln>
                  <a:noFill/>
                </a:ln>
                <a:solidFill>
                  <a:srgbClr val="DBF5F9"/>
                </a:solidFill>
                <a:effectLst/>
                <a:uLnTx/>
                <a:uFillTx/>
                <a:latin typeface="Calibri" panose="020F0502020204030204" pitchFamily="34" charset="0"/>
                <a:ea typeface="Calibri" panose="020F0502020204030204" pitchFamily="34" charset="0"/>
              </a:rPr>
              <a:t>دنقل</a:t>
            </a: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 (الضحك في دقيقة الحداد):</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 كنت في المقهى ، وكان الببغاء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يقرأ الانباء في فئران حقل القمح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فوق القردة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وهي تجتر </a:t>
            </a:r>
            <a:r>
              <a:rPr kumimoji="0" lang="ar-IQ" sz="2400" b="0" i="0" u="none" strike="noStrike" kern="1200" cap="none" spc="0" normalizeH="0" baseline="0" noProof="0" dirty="0" err="1">
                <a:ln>
                  <a:noFill/>
                </a:ln>
                <a:solidFill>
                  <a:srgbClr val="DBF5F9"/>
                </a:solidFill>
                <a:effectLst/>
                <a:uLnTx/>
                <a:uFillTx/>
                <a:latin typeface="Calibri" panose="020F0502020204030204" pitchFamily="34" charset="0"/>
                <a:ea typeface="Calibri" panose="020F0502020204030204" pitchFamily="34" charset="0"/>
              </a:rPr>
              <a:t>النراجيل</a:t>
            </a: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 ، وترنو للنساء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(رفع أثمان جميع الأسمدة )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النساء القطط –الافراس –سمان العشاء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وعيون الرغبة الفئران تبتل بأصداء المواء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(رفع سعر الصرف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2400" b="0" i="0" u="none" strike="noStrike" kern="1200" cap="none" spc="0" normalizeH="0" baseline="0" noProof="0" dirty="0">
                <a:ln>
                  <a:noFill/>
                </a:ln>
                <a:solidFill>
                  <a:srgbClr val="DBF5F9"/>
                </a:solidFill>
                <a:effectLst/>
                <a:uLnTx/>
                <a:uFillTx/>
                <a:latin typeface="Calibri" panose="020F0502020204030204" pitchFamily="34" charset="0"/>
                <a:ea typeface="Calibri" panose="020F0502020204030204" pitchFamily="34" charset="0"/>
              </a:rPr>
              <a:t>... ما من فائدة ))</a:t>
            </a:r>
          </a:p>
        </p:txBody>
      </p:sp>
    </p:spTree>
    <p:extLst>
      <p:ext uri="{BB962C8B-B14F-4D97-AF65-F5344CB8AC3E}">
        <p14:creationId xmlns:p14="http://schemas.microsoft.com/office/powerpoint/2010/main" val="4253190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578137" y="525042"/>
            <a:ext cx="11120284" cy="5755422"/>
          </a:xfrm>
          <a:prstGeom prst="rect">
            <a:avLst/>
          </a:prstGeom>
          <a:solidFill>
            <a:srgbClr val="9A9DD2"/>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نلاحظ أنَّ اللامعقولية هي سمة العلاقات بين مفردات الصورة هنا، فالراديو يتحول إلى قفص طيور، والمذيع إلى ببغاء، يقرأ الأخبار التي يتلقاها أو يسمعها الرجال الجالسون في المقهى. وهؤلاء يتحولون - بدورهم - إلى قردة تعلو فئران حقل القمح، وهم يجترون </a:t>
            </a:r>
            <a:r>
              <a:rPr kumimoji="0" lang="ar-IQ" sz="32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النراجيل</a:t>
            </a: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(وفعل الاجترار يحيل البشر إلى حيوانات مجترة كالبقر والجمال) وينظرون إلى النساء العابرات في الطريق. ويعلن المذيع: رفع أسعار جميع الأسمدة، فلا نرى له صدى عند الرجال الذين يجترون </a:t>
            </a:r>
            <a:r>
              <a:rPr kumimoji="0" lang="ar-IQ" sz="32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النراجيل</a:t>
            </a:r>
            <a:r>
              <a:rPr kumimoji="0" lang="ar-IQ" sz="32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(يُخرجون دخانها من بطونهم) وهم يحدقون في النساء اللائي يتحولن - في الأعين الشهوانية - إلى قطط وطيور للعشاء، وأفراس للركوب، في سياق يجعل عيون الرغبة (استعارة) عند الرجال (الفئران والقردة)، تبتل بأصداء المواء. ولكن يأتي صوت المذيع الببغاء، ليعلن: رفع أسعار جميع الأسمدة، وهو خبر يصدم المزارعين أو ملاك الأراضي الزراعية الجالسين على المقهى، فيكون رد الفعل التعليق اليائس: (ما من فائدة). </a:t>
            </a:r>
          </a:p>
        </p:txBody>
      </p:sp>
    </p:spTree>
    <p:extLst>
      <p:ext uri="{BB962C8B-B14F-4D97-AF65-F5344CB8AC3E}">
        <p14:creationId xmlns:p14="http://schemas.microsoft.com/office/powerpoint/2010/main" val="3647783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47773" y="342163"/>
            <a:ext cx="11716120" cy="5883662"/>
          </a:xfrm>
          <a:prstGeom prst="rect">
            <a:avLst/>
          </a:prstGeom>
          <a:solidFill>
            <a:schemeClr val="accent6">
              <a:lumMod val="60000"/>
              <a:lumOff val="40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فقارئ هذه المقاطع سيتصور -في بادئ الأمر- أنَّ الأمر يتعلق بقصة تعليمية تعتمد شخصيات متخيلة كما في كليلة ودمنة أو بمشهد من الرسوم الكرتونية التي تخاطب عقول الأطفال، ولكن ما إنْ يصل إلى القرينتين اللفظيتين "يقرأ الأنباء" و"تجتر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النراجيل</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حتى يدرك البعد الرمزي الذي يفيده طرفا الصورة (الببغاء ، فئران القمح). ومن ثم يشرع في البحث عن المعادل الموضوعي لكل طرف. فـ "الببغاء" لن يكون إلا إنسانا مقلدا أو مأموراً بقراءة ما يلقى إليه من "أنباء" دون أن يفكر في فهمها أو معارضتها. أمّا "فئران القمح" فهم رجال مستهلكون لما يجدون بين أيديهم دون أن يكلفوا أنفسهم بذل الجهد، لأنهم يكتفون بـ "اجترار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النراجيل</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a:t>
            </a:r>
            <a:r>
              <a:rPr kumimoji="0" lang="ar-IQ" sz="3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rPr>
              <a:t>و"الرنو</a:t>
            </a: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إلى النساء". من هنا ندرك أنَّ المتخيل الشعري في هذه الصورة يعكس مشهداً يومياً مشوباً بكثير من العبثية والإحباط لانعدام التواصل بين "الببغاء" و"فئران القمح".</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والصور في القصيدة تلفتنا إلى مغايرتها بطبيعتها المدنية، فهي صور من على رصيف مقهى، تتأمل التجاور العبثي للحياة والموت، واختلاط الرغبة بالموت.</a:t>
            </a:r>
          </a:p>
        </p:txBody>
      </p:sp>
    </p:spTree>
    <p:extLst>
      <p:ext uri="{BB962C8B-B14F-4D97-AF65-F5344CB8AC3E}">
        <p14:creationId xmlns:p14="http://schemas.microsoft.com/office/powerpoint/2010/main" val="887421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230075" y="271370"/>
            <a:ext cx="11663024" cy="6082691"/>
          </a:xfrm>
          <a:prstGeom prst="rect">
            <a:avLst/>
          </a:prstGeom>
          <a:solidFill>
            <a:srgbClr val="FFCCCC"/>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ولا شك في أنَّ قراء الشعر يعرفون جيدا قدرة الشاعر الكبير أمل </a:t>
            </a:r>
            <a:r>
              <a:rPr kumimoji="0" lang="ar-IQ" sz="3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rPr>
              <a:t>دنقل</a:t>
            </a: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 على تحويل المشاهد اليومية المألوفة إلى لوحات شعرية باذخة يفيض بها خياله المبدع بما اشتهر به من نزعة السخرية السوداء التي بقدر ما تخلق من تسلية وفرجة مضحكة، فإنها في الوقت نفسه تتيح إمكانية الإجهاش بالبكاء إشفاقا على واقع الناس المؤلم وعذاباتهم التي بلا حد.</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لا شك في أنَّ القارئ هنا يقوم بدور فعال في قراءة هذه القصيدة خلال هذا النشاط الخاص تظهر المعاني والأخيلة والعواطف العميقة لهذا المقطع الشعري.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effectLst/>
                <a:uLnTx/>
                <a:uFillTx/>
                <a:latin typeface="Calibri" panose="020F0502020204030204" pitchFamily="34" charset="0"/>
                <a:ea typeface="Calibri" panose="020F0502020204030204" pitchFamily="34" charset="0"/>
              </a:rPr>
              <a:t>فالنقد المنصب على إظهار دور القارئ في التحليل والتقويم هو نقد تأويلي فليس في القصيدة من شيء دال على هذه المعاني بصورة مباشرة انما الفعل التفسيري للقارئ ومعلوماته الخاصة هي التي تبين وتكشف مقاصد الشاعر من وراء قصيدته.</a:t>
            </a:r>
          </a:p>
        </p:txBody>
      </p:sp>
    </p:spTree>
    <p:extLst>
      <p:ext uri="{BB962C8B-B14F-4D97-AF65-F5344CB8AC3E}">
        <p14:creationId xmlns:p14="http://schemas.microsoft.com/office/powerpoint/2010/main" val="4273579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171081" y="271370"/>
            <a:ext cx="11769211" cy="1097281"/>
          </a:xfrm>
          <a:solidFill>
            <a:srgbClr val="C06C72"/>
          </a:solidFill>
        </p:spPr>
        <p:txBody>
          <a:bodyPr>
            <a:noAutofit/>
          </a:bodyPr>
          <a:lstStyle/>
          <a:p>
            <a:pPr algn="ctr"/>
            <a:r>
              <a:rPr lang="ar-IQ" sz="6000" dirty="0">
                <a:solidFill>
                  <a:schemeClr val="tx1"/>
                </a:solidFill>
              </a:rPr>
              <a:t>النقد الثقافي</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165182" y="1451241"/>
            <a:ext cx="11775111" cy="5356614"/>
          </a:xfrm>
          <a:solidFill>
            <a:srgbClr val="FFFF00"/>
          </a:solidFill>
        </p:spPr>
        <p:txBody>
          <a:bodyPr>
            <a:noAutofit/>
          </a:bodyPr>
          <a:lstStyle/>
          <a:p>
            <a:pPr algn="justLow" rtl="1">
              <a:lnSpc>
                <a:spcPct val="115000"/>
              </a:lnSpc>
              <a:spcAft>
                <a:spcPts val="1000"/>
              </a:spcAft>
            </a:pPr>
            <a:r>
              <a:rPr lang="ar-IQ" sz="3200" b="1" dirty="0">
                <a:effectLst/>
                <a:latin typeface="Calibri" panose="020F0502020204030204" pitchFamily="34" charset="0"/>
                <a:ea typeface="Calibri" panose="020F0502020204030204" pitchFamily="34" charset="0"/>
                <a:cs typeface="Simplified Arabic" panose="02020603050405020304" pitchFamily="18" charset="-78"/>
              </a:rPr>
              <a:t>هو فرع من فروع النقد </a:t>
            </a:r>
            <a:r>
              <a:rPr lang="ar-IQ" sz="3200" b="1" dirty="0" err="1">
                <a:effectLst/>
                <a:latin typeface="Calibri" panose="020F0502020204030204" pitchFamily="34" charset="0"/>
                <a:ea typeface="Calibri" panose="020F0502020204030204" pitchFamily="34" charset="0"/>
                <a:cs typeface="Simplified Arabic" panose="02020603050405020304" pitchFamily="18" charset="-78"/>
              </a:rPr>
              <a:t>النصوصي</a:t>
            </a:r>
            <a:r>
              <a:rPr lang="ar-IQ" sz="3200" b="1" dirty="0">
                <a:effectLst/>
                <a:latin typeface="Calibri" panose="020F0502020204030204" pitchFamily="34" charset="0"/>
                <a:ea typeface="Calibri" panose="020F0502020204030204" pitchFamily="34" charset="0"/>
                <a:cs typeface="Simplified Arabic" panose="02020603050405020304" pitchFamily="18" charset="-78"/>
              </a:rPr>
              <a:t> العام ومن ثم فهو أحد علوم اللغة وحقول الألسنية معنيّ بنقد الأنساق المضمرة التي ينطوي عليها الخطاب الثقافي بكل تحليلاته وانماطه وصيغه. </a:t>
            </a:r>
          </a:p>
          <a:p>
            <a:pPr algn="justLow" rtl="1">
              <a:lnSpc>
                <a:spcPct val="115000"/>
              </a:lnSpc>
              <a:spcAft>
                <a:spcPts val="1000"/>
              </a:spcAft>
            </a:pPr>
            <a:r>
              <a:rPr lang="ar-IQ" sz="3200" b="1" dirty="0">
                <a:effectLst/>
                <a:latin typeface="Calibri" panose="020F0502020204030204" pitchFamily="34" charset="0"/>
                <a:ea typeface="Calibri" panose="020F0502020204030204" pitchFamily="34" charset="0"/>
                <a:cs typeface="Simplified Arabic" panose="02020603050405020304" pitchFamily="18" charset="-78"/>
              </a:rPr>
              <a:t>النقد الثقافي معنيّ بنقد الأنساق المضمرة التي ينطوي عليها الخطاب الثقافي بكل تحليلاته وأنماطه وصيغه، ما هو غير رسمي وغير مؤسساتي وما هو كذلك سواء بسواء من حيث دور كل منها في حساب المستقبل الثقافي الجمعي.</a:t>
            </a:r>
          </a:p>
          <a:p>
            <a:pPr algn="justLow" rtl="1">
              <a:lnSpc>
                <a:spcPct val="115000"/>
              </a:lnSpc>
              <a:spcAft>
                <a:spcPts val="1000"/>
              </a:spcAft>
            </a:pPr>
            <a:r>
              <a:rPr lang="ar-IQ" sz="3200" b="1" dirty="0">
                <a:effectLst/>
                <a:latin typeface="Calibri" panose="020F0502020204030204" pitchFamily="34" charset="0"/>
                <a:ea typeface="Calibri" panose="020F0502020204030204" pitchFamily="34" charset="0"/>
                <a:cs typeface="Simplified Arabic" panose="02020603050405020304" pitchFamily="18" charset="-78"/>
              </a:rPr>
              <a:t>المطلوب إيجاد نظريات في غير الجمالي لا بمعنى البحث عن جماليات غير الجمالي وإنما المقصود بنظرية غير الجمالي هو كشف حركة الأنساق المضمرة في النص.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30678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100290" y="289068"/>
            <a:ext cx="11916696" cy="6082691"/>
          </a:xfrm>
          <a:prstGeom prst="rect">
            <a:avLst/>
          </a:prstGeom>
          <a:solidFill>
            <a:srgbClr val="FF0000"/>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إنَّ النقد الأدبي همّه كشف المخبوء تحت جماليات البلاغة والأدب، أمّا النسق فهو عبارة عن عناصر متفاعلة مترابطة متمايزة وتبعا لهذا فان كل ظاهرة أو شيء ما يعتبر نسقاً متفاعلا داخليا وخارجيا تحصل بتفاعله مع محيطه.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وتأتي وظيفة النقد الثقافي من كونه نظرية في نقد المستهلك الثقافي (وليست في نقد الثقافة هكذا بإطلاق أو مجرد دراستها ورصد تحليلها وظواهرها) وحينما نقول ذلك نعني أنَّ لحظة هذا الفعل هي في عملية الاستهلاك أي الاستقبال الجماهيري والقبول القرائي لخطاب ما مما يجعله مستهلكا عموميا في حين أنَّهُ لا يتناسق مع ما نتصوره عن أنفسنا وعن وظيفتنا في الوجود.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rPr>
              <a:t>فوظيفة النقد الثقافي: هي الانتقال بالممارسة النقدية من نقد النصوص  والعناية بجماليتها الاسلوبية والبنائية الى نقد الانساق المطمورة فيها. </a:t>
            </a:r>
          </a:p>
        </p:txBody>
      </p:sp>
    </p:spTree>
    <p:extLst>
      <p:ext uri="{BB962C8B-B14F-4D97-AF65-F5344CB8AC3E}">
        <p14:creationId xmlns:p14="http://schemas.microsoft.com/office/powerpoint/2010/main" val="27281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rgbClr val="800000"/>
          </a:solidFill>
        </p:spPr>
        <p:txBody>
          <a:bodyPr>
            <a:noAutofit/>
          </a:bodyPr>
          <a:lstStyle/>
          <a:p>
            <a:pPr algn="ctr"/>
            <a:r>
              <a:rPr lang="ar-IQ" sz="9600" dirty="0">
                <a:solidFill>
                  <a:srgbClr val="FFFF00"/>
                </a:solidFill>
              </a:rPr>
              <a:t>المناهج ما بعد النصية :</a:t>
            </a:r>
          </a:p>
        </p:txBody>
      </p:sp>
    </p:spTree>
    <p:extLst>
      <p:ext uri="{BB962C8B-B14F-4D97-AF65-F5344CB8AC3E}">
        <p14:creationId xmlns:p14="http://schemas.microsoft.com/office/powerpoint/2010/main" val="1800187999"/>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442452" y="312666"/>
            <a:ext cx="11574534" cy="6268383"/>
          </a:xfrm>
          <a:prstGeom prst="rect">
            <a:avLst/>
          </a:prstGeom>
          <a:solidFill>
            <a:schemeClr val="accent1">
              <a:lumMod val="75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rPr>
              <a:t>يهدف النقد الثقافي إلى إعادة النظر بوظيفة النقد التقليدية وطرح موضوعات لها حساسيات ثقافية مثل: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rPr>
              <a:t>1-الأدب النسوي: هو يعالج مشكلات المرأة بصرف النظر عن كون كاتبه رجلا أو امرأة.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rPr>
              <a:t>2-أدب الأقليات: أي الآداب التي تكتبها أقليات ضمن مجتمع ما وتعبر عن تطلعاتها.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rPr>
              <a:t>3-آداب ما بعد الاستعمار: أي الآداب التي تكتبها البلدان بعد تحريرها من نير الاستعمار وتتطلع من خلاله الى تقديم تصوراتها عن بناء عالم جديد.</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rPr>
              <a:t>و غيرها من الأمور.</a:t>
            </a:r>
            <a:endParaRPr kumimoji="0" lang="ar-IQ" sz="3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2348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40A1B4C-8D65-43E1-93FD-054FEA6FA884}"/>
              </a:ext>
            </a:extLst>
          </p:cNvPr>
          <p:cNvSpPr txBox="1"/>
          <p:nvPr/>
        </p:nvSpPr>
        <p:spPr>
          <a:xfrm>
            <a:off x="283169" y="949796"/>
            <a:ext cx="11379856" cy="5472267"/>
          </a:xfrm>
          <a:prstGeom prst="rect">
            <a:avLst/>
          </a:prstGeom>
          <a:solidFill>
            <a:schemeClr val="accent6">
              <a:lumMod val="40000"/>
              <a:lumOff val="60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8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a:t>
            </a:r>
            <a:r>
              <a:rPr kumimoji="0" lang="ar-IQ" sz="7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المنهج السيمائي ( السيمائية ) ، المنهج </a:t>
            </a:r>
            <a:r>
              <a:rPr kumimoji="0" lang="ar-IQ" sz="7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التفكيكي</a:t>
            </a:r>
            <a:r>
              <a:rPr kumimoji="0" lang="ar-IQ" sz="7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 التفكيك ) ، المنهج التأويلي (التأويل) ، القراءة والتلقي ، النقد الثقافي ) </a:t>
            </a:r>
            <a:endParaRPr kumimoji="0" lang="ar-IQ" sz="72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2231880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rgbClr val="FFFF00"/>
          </a:solidFill>
        </p:spPr>
        <p:txBody>
          <a:bodyPr>
            <a:noAutofit/>
          </a:bodyPr>
          <a:lstStyle/>
          <a:p>
            <a:pPr algn="justLow" rtl="1">
              <a:lnSpc>
                <a:spcPct val="115000"/>
              </a:lnSpc>
              <a:spcAft>
                <a:spcPts val="1000"/>
              </a:spcAft>
            </a:pPr>
            <a:r>
              <a:rPr lang="ar-IQ" sz="6000" b="1" dirty="0">
                <a:effectLst/>
                <a:latin typeface="Calibri" panose="020F0502020204030204" pitchFamily="34" charset="0"/>
                <a:ea typeface="Calibri" panose="020F0502020204030204" pitchFamily="34" charset="0"/>
                <a:cs typeface="Arial" panose="020B0604020202020204" pitchFamily="34" charset="0"/>
              </a:rPr>
              <a:t>المناهج ما بعد النصية أو ( ما بعد الحداثة )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603810"/>
            <a:ext cx="11027861" cy="3997568"/>
          </a:xfrm>
          <a:solidFill>
            <a:schemeClr val="bg2">
              <a:lumMod val="25000"/>
            </a:schemeClr>
          </a:solidFill>
        </p:spPr>
        <p:txBody>
          <a:bodyPr>
            <a:noAutofit/>
          </a:bodyPr>
          <a:lstStyle/>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هي المناهج التي جاءت بعد المنهج البنيوي وأكدت على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القاريء</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أو المتلقي ، وتؤكد على المعنى أو المضمون، ليس المعنى الذي أراده المؤلف ولا هو المتحصل من النص ولا هو الظاهر وإنّما هو حصيلة لقاء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القاريء</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بالنص بما يتمتع من حصيلة ثقافية وعلمية متنوعة.</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ومن هذه المناهج ( المنهج السيميائي ، والمنهج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التفكيكي</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والمنهج التأويلي أو نظرية التلقي ، والنقد الثقافي ... )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4326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chemeClr val="bg2">
              <a:lumMod val="75000"/>
            </a:schemeClr>
          </a:solidFill>
        </p:spPr>
        <p:txBody>
          <a:bodyPr>
            <a:noAutofit/>
          </a:bodyPr>
          <a:lstStyle/>
          <a:p>
            <a:pPr algn="ctr"/>
            <a:r>
              <a:rPr lang="ar-IQ" sz="8000" dirty="0">
                <a:solidFill>
                  <a:schemeClr val="tx1"/>
                </a:solidFill>
              </a:rPr>
              <a:t>أولاً : المنهج السيميائي ( </a:t>
            </a:r>
            <a:r>
              <a:rPr lang="ar-IQ" sz="8000" dirty="0" err="1">
                <a:solidFill>
                  <a:schemeClr val="tx1"/>
                </a:solidFill>
              </a:rPr>
              <a:t>السيميائية</a:t>
            </a:r>
            <a:r>
              <a:rPr lang="ar-IQ" sz="8000" dirty="0">
                <a:solidFill>
                  <a:schemeClr val="tx1"/>
                </a:solidFill>
              </a:rPr>
              <a:t> ) </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341756"/>
            <a:ext cx="11027861" cy="4259622"/>
          </a:xfrm>
          <a:solidFill>
            <a:schemeClr val="accent1">
              <a:lumMod val="75000"/>
            </a:schemeClr>
          </a:solidFill>
        </p:spPr>
        <p:txBody>
          <a:bodyPr>
            <a:noAutofit/>
          </a:bodyPr>
          <a:lstStyle/>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كان من ثمار تطور الدرس اللساني الحديث ظهور مناهج وتيارات نقدية كثيرة مثل البنيوية والأُسلوبية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والسيميائية</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ومثلما سعت البنيوية إلى تقديم قراءات منغلقة للخطابات بغية تأصيل نماذج بنائية محددة فقد سعت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السيميائية</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الى تطوير طرائق منفتحة للقراءة متخطية جدار اللغة ومنطلقة نحو تأسيس نظرية في (علم الأدب)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والإنطلاق</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من ثم إلى الاهتمام بالخطابات الأخرى كالخطاب الفلسفي والديني بوصفها أنظمة فكرية تخفي خلفها سيلاً من المعاني التي يجب القبض عليها.</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4410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16B2C29-9E7B-4C2F-A644-F9AAD46DC2CD}"/>
              </a:ext>
            </a:extLst>
          </p:cNvPr>
          <p:cNvSpPr txBox="1"/>
          <p:nvPr/>
        </p:nvSpPr>
        <p:spPr>
          <a:xfrm>
            <a:off x="135685" y="94389"/>
            <a:ext cx="11887199" cy="6834697"/>
          </a:xfrm>
          <a:prstGeom prst="rect">
            <a:avLst/>
          </a:prstGeom>
          <a:solidFill>
            <a:srgbClr val="C00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ينطلق </a:t>
            </a:r>
            <a:r>
              <a:rPr kumimoji="0" lang="ar-IQ" sz="3600" b="0" i="0" u="none" strike="noStrike" kern="1200" cap="none" spc="0" normalizeH="0" baseline="0" noProof="0" dirty="0" err="1">
                <a:ln>
                  <a:noFill/>
                </a:ln>
                <a:solidFill>
                  <a:prstClr val="white"/>
                </a:solidFill>
                <a:effectLst/>
                <a:uLnTx/>
                <a:uFillTx/>
                <a:latin typeface="Constantia"/>
                <a:ea typeface="+mn-ea"/>
              </a:rPr>
              <a:t>السيميائيون</a:t>
            </a:r>
            <a:r>
              <a:rPr kumimoji="0" lang="ar-IQ" sz="3600" b="0" i="0" u="none" strike="noStrike" kern="1200" cap="none" spc="0" normalizeH="0" baseline="0" noProof="0" dirty="0">
                <a:ln>
                  <a:noFill/>
                </a:ln>
                <a:solidFill>
                  <a:prstClr val="white"/>
                </a:solidFill>
                <a:effectLst/>
                <a:uLnTx/>
                <a:uFillTx/>
                <a:latin typeface="Constantia"/>
                <a:ea typeface="+mn-ea"/>
              </a:rPr>
              <a:t> من رؤية ترى أنّ المشكلة اللغوية هي أولاً وقبل كل شيء مشكلة (</a:t>
            </a:r>
            <a:r>
              <a:rPr kumimoji="0" lang="ar-IQ" sz="3600" b="0" i="0" u="none" strike="noStrike" kern="1200" cap="none" spc="0" normalizeH="0" baseline="0" noProof="0" dirty="0" err="1">
                <a:ln>
                  <a:noFill/>
                </a:ln>
                <a:solidFill>
                  <a:prstClr val="white"/>
                </a:solidFill>
                <a:effectLst/>
                <a:uLnTx/>
                <a:uFillTx/>
                <a:latin typeface="Constantia"/>
                <a:ea typeface="+mn-ea"/>
              </a:rPr>
              <a:t>سيميائية</a:t>
            </a:r>
            <a:r>
              <a:rPr kumimoji="0" lang="ar-IQ" sz="3600" b="0" i="0" u="none" strike="noStrike" kern="1200" cap="none" spc="0" normalizeH="0" baseline="0" noProof="0" dirty="0">
                <a:ln>
                  <a:noFill/>
                </a:ln>
                <a:solidFill>
                  <a:prstClr val="white"/>
                </a:solidFill>
                <a:effectLst/>
                <a:uLnTx/>
                <a:uFillTx/>
                <a:latin typeface="Constantia"/>
                <a:ea typeface="+mn-ea"/>
              </a:rPr>
              <a:t>) وآية ذلك أنَّ اللغة تنتمي إلى مجموعة (الأنظمة الرمزية) التي تشكل الثقافة كالكتابة والفن والأساطير والسلوك والطقوس وبسبب هذا الاهتمام أطلق </a:t>
            </a:r>
            <a:r>
              <a:rPr kumimoji="0" lang="ar-IQ" sz="3600" b="0" i="0" u="none" strike="noStrike" kern="1200" cap="none" spc="0" normalizeH="0" baseline="0" noProof="0" dirty="0" err="1">
                <a:ln>
                  <a:noFill/>
                </a:ln>
                <a:solidFill>
                  <a:prstClr val="white"/>
                </a:solidFill>
                <a:effectLst/>
                <a:uLnTx/>
                <a:uFillTx/>
                <a:latin typeface="Constantia"/>
                <a:ea typeface="+mn-ea"/>
              </a:rPr>
              <a:t>السيميائيون</a:t>
            </a:r>
            <a:r>
              <a:rPr kumimoji="0" lang="ar-IQ" sz="3600" b="0" i="0" u="none" strike="noStrike" kern="1200" cap="none" spc="0" normalizeH="0" baseline="0" noProof="0" dirty="0">
                <a:ln>
                  <a:noFill/>
                </a:ln>
                <a:solidFill>
                  <a:prstClr val="white"/>
                </a:solidFill>
                <a:effectLst/>
                <a:uLnTx/>
                <a:uFillTx/>
                <a:latin typeface="Constantia"/>
                <a:ea typeface="+mn-ea"/>
              </a:rPr>
              <a:t> العنان لحرية القراءة بحثاً عن النسق المتخفي وراء الإشارات أو الأنظمة الدلالية للشفرات والعلامات ورغبة في كشف إنتاج المعنى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err="1">
                <a:ln>
                  <a:noFill/>
                </a:ln>
                <a:solidFill>
                  <a:prstClr val="white"/>
                </a:solidFill>
                <a:effectLst/>
                <a:uLnTx/>
                <a:uFillTx/>
                <a:latin typeface="Constantia"/>
                <a:ea typeface="+mn-ea"/>
              </a:rPr>
              <a:t>والسيميائية</a:t>
            </a:r>
            <a:r>
              <a:rPr kumimoji="0" lang="ar-IQ" sz="3600" b="0" i="0" u="none" strike="noStrike" kern="1200" cap="none" spc="0" normalizeH="0" baseline="0" noProof="0" dirty="0">
                <a:ln>
                  <a:noFill/>
                </a:ln>
                <a:solidFill>
                  <a:prstClr val="white"/>
                </a:solidFill>
                <a:effectLst/>
                <a:uLnTx/>
                <a:uFillTx/>
                <a:latin typeface="Constantia"/>
                <a:ea typeface="+mn-ea"/>
              </a:rPr>
              <a:t> أو السيمائية أو </a:t>
            </a:r>
            <a:r>
              <a:rPr kumimoji="0" lang="ar-IQ" sz="3600" b="0" i="0" u="none" strike="noStrike" kern="1200" cap="none" spc="0" normalizeH="0" baseline="0" noProof="0" dirty="0" err="1">
                <a:ln>
                  <a:noFill/>
                </a:ln>
                <a:solidFill>
                  <a:prstClr val="white"/>
                </a:solidFill>
                <a:effectLst/>
                <a:uLnTx/>
                <a:uFillTx/>
                <a:latin typeface="Constantia"/>
                <a:ea typeface="+mn-ea"/>
              </a:rPr>
              <a:t>السيميولوجية</a:t>
            </a:r>
            <a:r>
              <a:rPr kumimoji="0" lang="ar-IQ" sz="3600" b="0" i="0" u="none" strike="noStrike" kern="1200" cap="none" spc="0" normalizeH="0" baseline="0" noProof="0" dirty="0">
                <a:ln>
                  <a:noFill/>
                </a:ln>
                <a:solidFill>
                  <a:prstClr val="white"/>
                </a:solidFill>
                <a:effectLst/>
                <a:uLnTx/>
                <a:uFillTx/>
                <a:latin typeface="Constantia"/>
                <a:ea typeface="+mn-ea"/>
              </a:rPr>
              <a:t> أو </a:t>
            </a:r>
            <a:r>
              <a:rPr kumimoji="0" lang="ar-IQ" sz="3600" b="0" i="0" u="none" strike="noStrike" kern="1200" cap="none" spc="0" normalizeH="0" baseline="0" noProof="0" dirty="0" err="1">
                <a:ln>
                  <a:noFill/>
                </a:ln>
                <a:solidFill>
                  <a:prstClr val="white"/>
                </a:solidFill>
                <a:effectLst/>
                <a:uLnTx/>
                <a:uFillTx/>
                <a:latin typeface="Constantia"/>
                <a:ea typeface="+mn-ea"/>
              </a:rPr>
              <a:t>السيميوطيقا</a:t>
            </a:r>
            <a:r>
              <a:rPr kumimoji="0" lang="ar-IQ" sz="3600" b="0" i="0" u="none" strike="noStrike" kern="1200" cap="none" spc="0" normalizeH="0" baseline="0" noProof="0" dirty="0">
                <a:ln>
                  <a:noFill/>
                </a:ln>
                <a:solidFill>
                  <a:prstClr val="white"/>
                </a:solidFill>
                <a:effectLst/>
                <a:uLnTx/>
                <a:uFillTx/>
                <a:latin typeface="Constantia"/>
                <a:ea typeface="+mn-ea"/>
              </a:rPr>
              <a:t> أو علم الإشارة أو علم العلامات أو علم الدلالة كلها في حقل واحد يدعى المنهج السيميائي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أسهم في وجود هذا العلم عدد من العلماء والفلاسفة والنقاد الذين طالبوا بأنْ تكون </a:t>
            </a:r>
            <a:r>
              <a:rPr kumimoji="0" lang="ar-IQ" sz="3600" b="0" i="0" u="none" strike="noStrike" kern="1200" cap="none" spc="0" normalizeH="0" baseline="0" noProof="0" dirty="0" err="1">
                <a:ln>
                  <a:noFill/>
                </a:ln>
                <a:solidFill>
                  <a:prstClr val="white"/>
                </a:solidFill>
                <a:effectLst/>
                <a:uLnTx/>
                <a:uFillTx/>
                <a:latin typeface="Constantia"/>
                <a:ea typeface="+mn-ea"/>
              </a:rPr>
              <a:t>السيميائية</a:t>
            </a:r>
            <a:r>
              <a:rPr kumimoji="0" lang="ar-IQ" sz="3600" b="0" i="0" u="none" strike="noStrike" kern="1200" cap="none" spc="0" normalizeH="0" baseline="0" noProof="0" dirty="0">
                <a:ln>
                  <a:noFill/>
                </a:ln>
                <a:solidFill>
                  <a:prstClr val="white"/>
                </a:solidFill>
                <a:effectLst/>
                <a:uLnTx/>
                <a:uFillTx/>
                <a:latin typeface="Constantia"/>
                <a:ea typeface="+mn-ea"/>
              </a:rPr>
              <a:t> علماً ومنهجاً نقدياً واستراتيجية مطورة في قراءة الخطابات الابداعية قراءة </a:t>
            </a:r>
            <a:r>
              <a:rPr kumimoji="0" lang="ar-IQ" sz="3600" b="0" i="0" u="none" strike="noStrike" kern="1200" cap="none" spc="0" normalizeH="0" baseline="0" noProof="0" dirty="0" err="1">
                <a:ln>
                  <a:noFill/>
                </a:ln>
                <a:solidFill>
                  <a:prstClr val="white"/>
                </a:solidFill>
                <a:effectLst/>
                <a:uLnTx/>
                <a:uFillTx/>
                <a:latin typeface="Constantia"/>
                <a:ea typeface="+mn-ea"/>
              </a:rPr>
              <a:t>سيميائية</a:t>
            </a:r>
            <a:r>
              <a:rPr kumimoji="0" lang="ar-IQ" sz="3600" b="0" i="0" u="none" strike="noStrike" kern="1200" cap="none" spc="0" normalizeH="0" baseline="0" noProof="0" dirty="0">
                <a:ln>
                  <a:noFill/>
                </a:ln>
                <a:solidFill>
                  <a:prstClr val="white"/>
                </a:solidFill>
                <a:effectLst/>
                <a:uLnTx/>
                <a:uFillTx/>
                <a:latin typeface="Constantia"/>
                <a:ea typeface="+mn-ea"/>
              </a:rPr>
              <a:t> أو قراءة النص بوصفه ممارسة دالة وهي في فلسفة رمزية للأشكال وهي أيضاً مفهوم يدخل بخلفياتها اللسانية فتكون بمرجعياتها سيمياء التواصل وسيمياء الثقافة وسيمياء الأنساق الثقافية بظواهرها الثقافية والتواصلية والدلالية .</a:t>
            </a:r>
          </a:p>
        </p:txBody>
      </p:sp>
    </p:spTree>
    <p:extLst>
      <p:ext uri="{BB962C8B-B14F-4D97-AF65-F5344CB8AC3E}">
        <p14:creationId xmlns:p14="http://schemas.microsoft.com/office/powerpoint/2010/main" val="335950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A0C4DD52-9B47-4EC2-B886-2CE30FCEBA50}"/>
              </a:ext>
            </a:extLst>
          </p:cNvPr>
          <p:cNvSpPr txBox="1"/>
          <p:nvPr/>
        </p:nvSpPr>
        <p:spPr>
          <a:xfrm>
            <a:off x="235973" y="277270"/>
            <a:ext cx="11698421" cy="6452790"/>
          </a:xfrm>
          <a:prstGeom prst="rect">
            <a:avLst/>
          </a:prstGeom>
          <a:solidFill>
            <a:srgbClr val="FFFF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لقد بشر دي سو سير بمولد </a:t>
            </a:r>
            <a:r>
              <a:rPr kumimoji="0" lang="ar-IQ" sz="3200" b="0" i="0" u="none" strike="noStrike" kern="1200" cap="none" spc="0" normalizeH="0" baseline="0" noProof="0" dirty="0" err="1">
                <a:ln>
                  <a:noFill/>
                </a:ln>
                <a:solidFill>
                  <a:prstClr val="black"/>
                </a:solidFill>
                <a:effectLst/>
                <a:uLnTx/>
                <a:uFillTx/>
                <a:latin typeface="Constantia"/>
                <a:ea typeface="+mn-ea"/>
              </a:rPr>
              <a:t>السيميولوجيا</a:t>
            </a:r>
            <a:r>
              <a:rPr kumimoji="0" lang="ar-IQ" sz="3200" b="0" i="0" u="none" strike="noStrike" kern="1200" cap="none" spc="0" normalizeH="0" baseline="0" noProof="0" dirty="0">
                <a:ln>
                  <a:noFill/>
                </a:ln>
                <a:solidFill>
                  <a:prstClr val="black"/>
                </a:solidFill>
                <a:effectLst/>
                <a:uLnTx/>
                <a:uFillTx/>
                <a:latin typeface="Constantia"/>
                <a:ea typeface="+mn-ea"/>
              </a:rPr>
              <a:t> وحدد موضوعها بكلّ علامة دالة وجعل اللغة جزءاً من هذه العلامة الدالة إذ عُدّ علم اللغة جزءاً من علم </a:t>
            </a:r>
            <a:r>
              <a:rPr kumimoji="0" lang="ar-IQ" sz="3200" b="0" i="0" u="none" strike="noStrike" kern="1200" cap="none" spc="0" normalizeH="0" baseline="0" noProof="0" dirty="0" err="1">
                <a:ln>
                  <a:noFill/>
                </a:ln>
                <a:solidFill>
                  <a:prstClr val="black"/>
                </a:solidFill>
                <a:effectLst/>
                <a:uLnTx/>
                <a:uFillTx/>
                <a:latin typeface="Constantia"/>
                <a:ea typeface="+mn-ea"/>
              </a:rPr>
              <a:t>السيميولوجيا</a:t>
            </a:r>
            <a:r>
              <a:rPr kumimoji="0" lang="ar-IQ" sz="3200" b="0" i="0" u="none" strike="noStrike" kern="1200" cap="none" spc="0" normalizeH="0" baseline="0" noProof="0" dirty="0">
                <a:ln>
                  <a:noFill/>
                </a:ln>
                <a:solidFill>
                  <a:prstClr val="black"/>
                </a:solidFill>
                <a:effectLst/>
                <a:uLnTx/>
                <a:uFillTx/>
                <a:latin typeface="Constantia"/>
                <a:ea typeface="+mn-ea"/>
              </a:rPr>
              <a:t> العام يقول ( اللغة نظام إشاري يعبر عن الأفكار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فاللغة نظام من العلامات تعبر عن الأفكار مثلها مثل أنظمة أخرى كأبجدية الصم والإشارات العسكرية وإشارات المرور ولكن اللغة هي أهمّ من هذه الأنظمة </a:t>
            </a:r>
            <a:r>
              <a:rPr kumimoji="0" lang="ar-IQ" sz="3200" b="0" i="0" u="none" strike="noStrike" kern="1200" cap="none" spc="0" normalizeH="0" baseline="0" noProof="0" dirty="0" err="1">
                <a:ln>
                  <a:noFill/>
                </a:ln>
                <a:solidFill>
                  <a:prstClr val="black"/>
                </a:solidFill>
                <a:effectLst/>
                <a:uLnTx/>
                <a:uFillTx/>
                <a:latin typeface="Constantia"/>
                <a:ea typeface="+mn-ea"/>
              </a:rPr>
              <a:t>العلاماتية</a:t>
            </a:r>
            <a:r>
              <a:rPr kumimoji="0" lang="ar-IQ" sz="3200" b="0" i="0" u="none" strike="noStrike" kern="1200" cap="none" spc="0" normalizeH="0" baseline="0" noProof="0" dirty="0">
                <a:ln>
                  <a:noFill/>
                </a:ln>
                <a:solidFill>
                  <a:prstClr val="black"/>
                </a:solidFill>
                <a:effectLst/>
                <a:uLnTx/>
                <a:uFillTx/>
                <a:latin typeface="Constantia"/>
                <a:ea typeface="+mn-ea"/>
              </a:rPr>
              <a:t>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ونظر بيرس إلى </a:t>
            </a:r>
            <a:r>
              <a:rPr kumimoji="0" lang="ar-IQ" sz="3200" b="0" i="0" u="none" strike="noStrike" kern="1200" cap="none" spc="0" normalizeH="0" baseline="0" noProof="0" dirty="0" err="1">
                <a:ln>
                  <a:noFill/>
                </a:ln>
                <a:solidFill>
                  <a:prstClr val="black"/>
                </a:solidFill>
                <a:effectLst/>
                <a:uLnTx/>
                <a:uFillTx/>
                <a:latin typeface="Constantia"/>
                <a:ea typeface="+mn-ea"/>
              </a:rPr>
              <a:t>السيموطيقا</a:t>
            </a:r>
            <a:r>
              <a:rPr kumimoji="0" lang="ar-IQ" sz="3200" b="0" i="0" u="none" strike="noStrike" kern="1200" cap="none" spc="0" normalizeH="0" baseline="0" noProof="0" dirty="0">
                <a:ln>
                  <a:noFill/>
                </a:ln>
                <a:solidFill>
                  <a:prstClr val="black"/>
                </a:solidFill>
                <a:effectLst/>
                <a:uLnTx/>
                <a:uFillTx/>
                <a:latin typeface="Constantia"/>
                <a:ea typeface="+mn-ea"/>
              </a:rPr>
              <a:t> إذ درس الرموز ودلالاتها </a:t>
            </a:r>
            <a:r>
              <a:rPr kumimoji="0" lang="ar-IQ" sz="3200" b="0" i="0" u="none" strike="noStrike" kern="1200" cap="none" spc="0" normalizeH="0" baseline="0" noProof="0" dirty="0" err="1">
                <a:ln>
                  <a:noFill/>
                </a:ln>
                <a:solidFill>
                  <a:prstClr val="black"/>
                </a:solidFill>
                <a:effectLst/>
                <a:uLnTx/>
                <a:uFillTx/>
                <a:latin typeface="Constantia"/>
                <a:ea typeface="+mn-ea"/>
              </a:rPr>
              <a:t>وعلاقاتاتها</a:t>
            </a:r>
            <a:r>
              <a:rPr kumimoji="0" lang="ar-IQ" sz="3200" b="0" i="0" u="none" strike="noStrike" kern="1200" cap="none" spc="0" normalizeH="0" baseline="0" noProof="0" dirty="0">
                <a:ln>
                  <a:noFill/>
                </a:ln>
                <a:solidFill>
                  <a:prstClr val="black"/>
                </a:solidFill>
                <a:effectLst/>
                <a:uLnTx/>
                <a:uFillTx/>
                <a:latin typeface="Constantia"/>
                <a:ea typeface="+mn-ea"/>
              </a:rPr>
              <a:t>، </a:t>
            </a:r>
            <a:r>
              <a:rPr kumimoji="0" lang="ar-IQ" sz="3200" b="0" i="0" u="none" strike="noStrike" kern="1200" cap="none" spc="0" normalizeH="0" baseline="0" noProof="0" dirty="0" err="1">
                <a:ln>
                  <a:noFill/>
                </a:ln>
                <a:solidFill>
                  <a:prstClr val="black"/>
                </a:solidFill>
                <a:effectLst/>
                <a:uLnTx/>
                <a:uFillTx/>
                <a:latin typeface="Constantia"/>
                <a:ea typeface="+mn-ea"/>
              </a:rPr>
              <a:t>وسيميوطيقا</a:t>
            </a:r>
            <a:r>
              <a:rPr kumimoji="0" lang="ar-IQ" sz="3200" b="0" i="0" u="none" strike="noStrike" kern="1200" cap="none" spc="0" normalizeH="0" baseline="0" noProof="0" dirty="0">
                <a:ln>
                  <a:noFill/>
                </a:ln>
                <a:solidFill>
                  <a:prstClr val="black"/>
                </a:solidFill>
                <a:effectLst/>
                <a:uLnTx/>
                <a:uFillTx/>
                <a:latin typeface="Constantia"/>
                <a:ea typeface="+mn-ea"/>
              </a:rPr>
              <a:t> بيرس بوصفها تشمل التمثيل والتواصل والدلالة في آن واحد فهي تتسم بثلاثة أبعاد: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بعد تركيبي ، وبعد دلالي ، وبعد تداولي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فاللغة على سبيل المثال تتكون من </a:t>
            </a:r>
            <a:r>
              <a:rPr kumimoji="0" lang="ar-IQ" sz="3200" b="0" i="0" u="none" strike="noStrike" kern="1200" cap="none" spc="0" normalizeH="0" baseline="0" noProof="0" dirty="0" err="1">
                <a:ln>
                  <a:noFill/>
                </a:ln>
                <a:solidFill>
                  <a:prstClr val="black"/>
                </a:solidFill>
                <a:effectLst/>
                <a:uLnTx/>
                <a:uFillTx/>
                <a:latin typeface="Constantia"/>
                <a:ea typeface="+mn-ea"/>
              </a:rPr>
              <a:t>فونيمات</a:t>
            </a:r>
            <a:r>
              <a:rPr kumimoji="0" lang="ar-IQ" sz="3200" b="0" i="0" u="none" strike="noStrike" kern="1200" cap="none" spc="0" normalizeH="0" baseline="0" noProof="0" dirty="0">
                <a:ln>
                  <a:noFill/>
                </a:ln>
                <a:solidFill>
                  <a:prstClr val="black"/>
                </a:solidFill>
                <a:effectLst/>
                <a:uLnTx/>
                <a:uFillTx/>
                <a:latin typeface="Constantia"/>
                <a:ea typeface="+mn-ea"/>
              </a:rPr>
              <a:t> ( صوتيات ) </a:t>
            </a:r>
            <a:r>
              <a:rPr kumimoji="0" lang="ar-IQ" sz="3200" b="0" i="0" u="none" strike="noStrike" kern="1200" cap="none" spc="0" normalizeH="0" baseline="0" noProof="0" dirty="0" err="1">
                <a:ln>
                  <a:noFill/>
                </a:ln>
                <a:solidFill>
                  <a:prstClr val="black"/>
                </a:solidFill>
                <a:effectLst/>
                <a:uLnTx/>
                <a:uFillTx/>
                <a:latin typeface="Constantia"/>
                <a:ea typeface="+mn-ea"/>
              </a:rPr>
              <a:t>ومورفيمات</a:t>
            </a:r>
            <a:r>
              <a:rPr kumimoji="0" lang="ar-IQ" sz="3200" b="0" i="0" u="none" strike="noStrike" kern="1200" cap="none" spc="0" normalizeH="0" baseline="0" noProof="0" dirty="0">
                <a:ln>
                  <a:noFill/>
                </a:ln>
                <a:solidFill>
                  <a:prstClr val="black"/>
                </a:solidFill>
                <a:effectLst/>
                <a:uLnTx/>
                <a:uFillTx/>
                <a:latin typeface="Constantia"/>
                <a:ea typeface="+mn-ea"/>
              </a:rPr>
              <a:t> ( وحدات صرفية ) ووحدات معجمية وتشكل هذه الوحدات البعد التركيبي للدلائل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أما البعد الثاني فيهتم بالمعاني في الدلائل بالنظر إلى </a:t>
            </a:r>
            <a:r>
              <a:rPr kumimoji="0" lang="ar-IQ" sz="3200" b="0" i="0" u="none" strike="noStrike" kern="1200" cap="none" spc="0" normalizeH="0" baseline="0" noProof="0" dirty="0" err="1">
                <a:ln>
                  <a:noFill/>
                </a:ln>
                <a:solidFill>
                  <a:prstClr val="black"/>
                </a:solidFill>
                <a:effectLst/>
                <a:uLnTx/>
                <a:uFillTx/>
                <a:latin typeface="Constantia"/>
                <a:ea typeface="+mn-ea"/>
              </a:rPr>
              <a:t>مؤولاتها</a:t>
            </a:r>
            <a:r>
              <a:rPr kumimoji="0" lang="ar-IQ" sz="3200" b="0" i="0" u="none" strike="noStrike" kern="1200" cap="none" spc="0" normalizeH="0" baseline="0" noProof="0" dirty="0">
                <a:ln>
                  <a:noFill/>
                </a:ln>
                <a:solidFill>
                  <a:prstClr val="black"/>
                </a:solidFill>
                <a:effectLst/>
                <a:uLnTx/>
                <a:uFillTx/>
                <a:latin typeface="Constantia"/>
                <a:ea typeface="+mn-ea"/>
              </a:rPr>
              <a:t> ، والمعاني التي تتحصل عليها لا تمدنا بها اللغة في بعدها الأول (التركيبي) ولا ببعدها الثاني (الدلالي) وإنّما في بعدها الثالث أي الفكر الذي هو موضوع التداولية . </a:t>
            </a:r>
          </a:p>
        </p:txBody>
      </p:sp>
    </p:spTree>
    <p:extLst>
      <p:ext uri="{BB962C8B-B14F-4D97-AF65-F5344CB8AC3E}">
        <p14:creationId xmlns:p14="http://schemas.microsoft.com/office/powerpoint/2010/main" val="374238542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3212</Words>
  <Application>Microsoft Office PowerPoint</Application>
  <PresentationFormat>شاشة عريضة</PresentationFormat>
  <Paragraphs>144</Paragraphs>
  <Slides>40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40</vt:i4>
      </vt:variant>
    </vt:vector>
  </HeadingPairs>
  <TitlesOfParts>
    <vt:vector size="47" baseType="lpstr">
      <vt:lpstr>Arial</vt:lpstr>
      <vt:lpstr>Calibri</vt:lpstr>
      <vt:lpstr>Calibri Light</vt:lpstr>
      <vt:lpstr>Constantia</vt:lpstr>
      <vt:lpstr>Wingdings 2</vt:lpstr>
      <vt:lpstr>نسق Office</vt:lpstr>
      <vt:lpstr>1_تدفق</vt:lpstr>
      <vt:lpstr>   جامعة البصرة  كلية التربية / القرنة </vt:lpstr>
      <vt:lpstr>المرحلة الرابعة</vt:lpstr>
      <vt:lpstr>التطبيقات الأدبية</vt:lpstr>
      <vt:lpstr>المناهج ما بعد النصية :</vt:lpstr>
      <vt:lpstr>عرض تقديمي في PowerPoint</vt:lpstr>
      <vt:lpstr>المناهج ما بعد النصية أو ( ما بعد الحداثة ) </vt:lpstr>
      <vt:lpstr>أولاً : المنهج السيميائي ( السيميائية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كيف نفرق بين البنيوية والسيميائية ؟ </vt:lpstr>
      <vt:lpstr>عرض تقديمي في PowerPoint</vt:lpstr>
      <vt:lpstr>عرض تقديمي في PowerPoint</vt:lpstr>
      <vt:lpstr>أين تتجه الدراسات النقدية الحديثة ؟ </vt:lpstr>
      <vt:lpstr>عرض تقديمي في PowerPoint</vt:lpstr>
      <vt:lpstr>عرض تقديمي في PowerPoint</vt:lpstr>
      <vt:lpstr>عرض تقديمي في PowerPoint</vt:lpstr>
      <vt:lpstr>عرض تقديمي في PowerPoint</vt:lpstr>
      <vt:lpstr>    نظريات القراءة:  (مشروع ما بعد الحداثة) (مناهج ما بعد النصية) </vt:lpstr>
      <vt:lpstr>المنهج التفكيكي:</vt:lpstr>
      <vt:lpstr>مبادئ التفكيكية :</vt:lpstr>
      <vt:lpstr>عرض تقديمي في PowerPoint</vt:lpstr>
      <vt:lpstr>عرض تقديمي في PowerPoint</vt:lpstr>
      <vt:lpstr>مقولات التفكيكية:</vt:lpstr>
      <vt:lpstr>عرض تقديمي في PowerPoint</vt:lpstr>
      <vt:lpstr>عرض تقديمي في PowerPoint</vt:lpstr>
      <vt:lpstr>خلاصة في نقد المنهج التفكيكي: </vt:lpstr>
      <vt:lpstr>عرض تقديمي في PowerPoint</vt:lpstr>
      <vt:lpstr>المنهج التأويلي:</vt:lpstr>
      <vt:lpstr>عرض تقديمي في PowerPoint</vt:lpstr>
      <vt:lpstr>عرض تقديمي في PowerPoint</vt:lpstr>
      <vt:lpstr>عرض تقديمي في PowerPoint</vt:lpstr>
      <vt:lpstr>عرض تقديمي في PowerPoint</vt:lpstr>
      <vt:lpstr>عرض تقديمي في PowerPoint</vt:lpstr>
      <vt:lpstr>النقد الثقافي</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البصرة  كلية التربية / القرنة </dc:title>
  <dc:creator>roaa Rh</dc:creator>
  <cp:lastModifiedBy>roaa Rh</cp:lastModifiedBy>
  <cp:revision>14</cp:revision>
  <dcterms:created xsi:type="dcterms:W3CDTF">2022-04-25T02:19:13Z</dcterms:created>
  <dcterms:modified xsi:type="dcterms:W3CDTF">2022-05-16T12:55:28Z</dcterms:modified>
</cp:coreProperties>
</file>